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40"/>
  </p:notesMasterIdLst>
  <p:handoutMasterIdLst>
    <p:handoutMasterId r:id="rId141"/>
  </p:handoutMasterIdLst>
  <p:sldIdLst>
    <p:sldId id="257" r:id="rId2"/>
    <p:sldId id="308" r:id="rId3"/>
    <p:sldId id="309" r:id="rId4"/>
    <p:sldId id="473" r:id="rId5"/>
    <p:sldId id="314" r:id="rId6"/>
    <p:sldId id="310" r:id="rId7"/>
    <p:sldId id="335" r:id="rId8"/>
    <p:sldId id="336" r:id="rId9"/>
    <p:sldId id="474" r:id="rId10"/>
    <p:sldId id="340" r:id="rId11"/>
    <p:sldId id="344" r:id="rId12"/>
    <p:sldId id="348" r:id="rId13"/>
    <p:sldId id="351" r:id="rId14"/>
    <p:sldId id="356" r:id="rId15"/>
    <p:sldId id="358" r:id="rId16"/>
    <p:sldId id="359" r:id="rId17"/>
    <p:sldId id="361" r:id="rId18"/>
    <p:sldId id="396" r:id="rId19"/>
    <p:sldId id="397" r:id="rId20"/>
    <p:sldId id="404" r:id="rId21"/>
    <p:sldId id="409" r:id="rId22"/>
    <p:sldId id="476" r:id="rId23"/>
    <p:sldId id="415" r:id="rId24"/>
    <p:sldId id="416" r:id="rId25"/>
    <p:sldId id="417" r:id="rId26"/>
    <p:sldId id="426" r:id="rId27"/>
    <p:sldId id="427" r:id="rId28"/>
    <p:sldId id="428" r:id="rId29"/>
    <p:sldId id="429" r:id="rId30"/>
    <p:sldId id="430" r:id="rId31"/>
    <p:sldId id="431" r:id="rId32"/>
    <p:sldId id="434" r:id="rId33"/>
    <p:sldId id="435" r:id="rId34"/>
    <p:sldId id="436" r:id="rId35"/>
    <p:sldId id="437" r:id="rId36"/>
    <p:sldId id="438" r:id="rId37"/>
    <p:sldId id="439" r:id="rId38"/>
    <p:sldId id="442" r:id="rId39"/>
    <p:sldId id="443" r:id="rId40"/>
    <p:sldId id="444" r:id="rId41"/>
    <p:sldId id="445" r:id="rId42"/>
    <p:sldId id="446" r:id="rId43"/>
    <p:sldId id="447" r:id="rId44"/>
    <p:sldId id="448" r:id="rId45"/>
    <p:sldId id="449" r:id="rId46"/>
    <p:sldId id="450" r:id="rId47"/>
    <p:sldId id="451" r:id="rId48"/>
    <p:sldId id="452" r:id="rId49"/>
    <p:sldId id="453" r:id="rId50"/>
    <p:sldId id="456" r:id="rId51"/>
    <p:sldId id="457" r:id="rId52"/>
    <p:sldId id="458" r:id="rId53"/>
    <p:sldId id="459" r:id="rId54"/>
    <p:sldId id="460" r:id="rId55"/>
    <p:sldId id="461" r:id="rId56"/>
    <p:sldId id="462" r:id="rId57"/>
    <p:sldId id="477" r:id="rId58"/>
    <p:sldId id="478" r:id="rId59"/>
    <p:sldId id="479" r:id="rId60"/>
    <p:sldId id="480" r:id="rId61"/>
    <p:sldId id="481" r:id="rId62"/>
    <p:sldId id="483" r:id="rId63"/>
    <p:sldId id="484"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3" r:id="rId83"/>
    <p:sldId id="510" r:id="rId84"/>
    <p:sldId id="513" r:id="rId85"/>
    <p:sldId id="514" r:id="rId86"/>
    <p:sldId id="515" r:id="rId87"/>
    <p:sldId id="516" r:id="rId88"/>
    <p:sldId id="517" r:id="rId89"/>
    <p:sldId id="519" r:id="rId90"/>
    <p:sldId id="520" r:id="rId91"/>
    <p:sldId id="522" r:id="rId92"/>
    <p:sldId id="523" r:id="rId93"/>
    <p:sldId id="524" r:id="rId94"/>
    <p:sldId id="525" r:id="rId95"/>
    <p:sldId id="526" r:id="rId96"/>
    <p:sldId id="527" r:id="rId97"/>
    <p:sldId id="528" r:id="rId98"/>
    <p:sldId id="529" r:id="rId99"/>
    <p:sldId id="530" r:id="rId100"/>
    <p:sldId id="531" r:id="rId101"/>
    <p:sldId id="532" r:id="rId102"/>
    <p:sldId id="534" r:id="rId103"/>
    <p:sldId id="535" r:id="rId104"/>
    <p:sldId id="536" r:id="rId105"/>
    <p:sldId id="537" r:id="rId106"/>
    <p:sldId id="538" r:id="rId107"/>
    <p:sldId id="539" r:id="rId108"/>
    <p:sldId id="540" r:id="rId109"/>
    <p:sldId id="541" r:id="rId110"/>
    <p:sldId id="542" r:id="rId111"/>
    <p:sldId id="544" r:id="rId112"/>
    <p:sldId id="545" r:id="rId113"/>
    <p:sldId id="546" r:id="rId114"/>
    <p:sldId id="547" r:id="rId115"/>
    <p:sldId id="548" r:id="rId116"/>
    <p:sldId id="552" r:id="rId117"/>
    <p:sldId id="553" r:id="rId118"/>
    <p:sldId id="554" r:id="rId119"/>
    <p:sldId id="555" r:id="rId120"/>
    <p:sldId id="556" r:id="rId121"/>
    <p:sldId id="557" r:id="rId122"/>
    <p:sldId id="558" r:id="rId123"/>
    <p:sldId id="559" r:id="rId124"/>
    <p:sldId id="560" r:id="rId125"/>
    <p:sldId id="561" r:id="rId126"/>
    <p:sldId id="562" r:id="rId127"/>
    <p:sldId id="564" r:id="rId128"/>
    <p:sldId id="565" r:id="rId129"/>
    <p:sldId id="566" r:id="rId130"/>
    <p:sldId id="567" r:id="rId131"/>
    <p:sldId id="568" r:id="rId132"/>
    <p:sldId id="569" r:id="rId133"/>
    <p:sldId id="570" r:id="rId134"/>
    <p:sldId id="571" r:id="rId135"/>
    <p:sldId id="572" r:id="rId136"/>
    <p:sldId id="573" r:id="rId137"/>
    <p:sldId id="574" r:id="rId138"/>
    <p:sldId id="576" r:id="rId1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3"/>
    <p:restoredTop sz="67985"/>
  </p:normalViewPr>
  <p:slideViewPr>
    <p:cSldViewPr snapToGrid="0" snapToObjects="1">
      <p:cViewPr varScale="1">
        <p:scale>
          <a:sx n="140" d="100"/>
          <a:sy n="140" d="100"/>
        </p:scale>
        <p:origin x="3944"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notesMaster" Target="notesMasters/notesMaster1.xml"/><Relationship Id="rId141" Type="http://schemas.openxmlformats.org/officeDocument/2006/relationships/handoutMaster" Target="handoutMasters/handoutMaster1.xml"/><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76BEED-DF9C-1A44-AA9A-E917AAEDB26F}" type="datetimeFigureOut">
              <a:rPr lang="en-US" smtClean="0"/>
              <a:t>12/4/18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F06F47-58EC-DC4F-8B49-40D4903D1C70}" type="slidenum">
              <a:rPr lang="en-US" smtClean="0"/>
              <a:t>‹#›</a:t>
            </a:fld>
            <a:endParaRPr lang="en-US"/>
          </a:p>
        </p:txBody>
      </p:sp>
    </p:spTree>
    <p:extLst>
      <p:ext uri="{BB962C8B-B14F-4D97-AF65-F5344CB8AC3E}">
        <p14:creationId xmlns:p14="http://schemas.microsoft.com/office/powerpoint/2010/main" val="35027445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727DB9-44F7-CE42-9AB8-318282F70AED}" type="datetimeFigureOut">
              <a:rPr lang="en-US" smtClean="0"/>
              <a:t>12/4/18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0CF522-F05E-8946-A5FF-DB9FEEF2D366}" type="slidenum">
              <a:rPr lang="en-US" smtClean="0"/>
              <a:t>‹#›</a:t>
            </a:fld>
            <a:endParaRPr lang="en-US"/>
          </a:p>
        </p:txBody>
      </p:sp>
    </p:spTree>
    <p:extLst>
      <p:ext uri="{BB962C8B-B14F-4D97-AF65-F5344CB8AC3E}">
        <p14:creationId xmlns:p14="http://schemas.microsoft.com/office/powerpoint/2010/main" val="33769640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01379"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361667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character is file type</a:t>
            </a:r>
            <a:r>
              <a:rPr lang="en-US" baseline="0" dirty="0" smtClean="0"/>
              <a:t>: - is for regular file, d is for directory, and so on.</a:t>
            </a:r>
          </a:p>
          <a:p>
            <a:r>
              <a:rPr lang="en-US" baseline="0" dirty="0" smtClean="0"/>
              <a:t>For directory, x is for searching the content</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17</a:t>
            </a:fld>
            <a:endParaRPr lang="en-US"/>
          </a:p>
        </p:txBody>
      </p:sp>
    </p:spTree>
    <p:extLst>
      <p:ext uri="{BB962C8B-B14F-4D97-AF65-F5344CB8AC3E}">
        <p14:creationId xmlns:p14="http://schemas.microsoft.com/office/powerpoint/2010/main" val="1942620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0659" name="Rectangle 3"/>
          <p:cNvSpPr>
            <a:spLocks noGrp="1" noChangeArrowheads="1"/>
          </p:cNvSpPr>
          <p:nvPr>
            <p:ph type="body" idx="1"/>
          </p:nvPr>
        </p:nvSpPr>
        <p:spPr>
          <a:ln/>
        </p:spPr>
        <p:txBody>
          <a:bodyPr/>
          <a:lstStyle/>
          <a:p>
            <a:r>
              <a:rPr lang="en-US" sz="1200" b="0" i="0" kern="1200" dirty="0" smtClean="0">
                <a:solidFill>
                  <a:schemeClr val="tx1"/>
                </a:solidFill>
                <a:effectLst/>
                <a:latin typeface="+mn-lt"/>
                <a:ea typeface="+mn-ea"/>
                <a:cs typeface="+mn-cs"/>
              </a:rPr>
              <a:t>A text segment is also known as a code segment, a text segment is placed below the heap or stack in order to prevent heaps and stack overflows from overwriting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text segment is read-only and sharable so that only a single copy needs to be in memory for frequently executed programs, such as text editors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segment is not read-only.</a:t>
            </a:r>
          </a:p>
        </p:txBody>
      </p:sp>
    </p:spTree>
    <p:extLst>
      <p:ext uri="{BB962C8B-B14F-4D97-AF65-F5344CB8AC3E}">
        <p14:creationId xmlns:p14="http://schemas.microsoft.com/office/powerpoint/2010/main" val="192126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0659" name="Rectangle 3"/>
          <p:cNvSpPr>
            <a:spLocks noGrp="1" noChangeArrowheads="1"/>
          </p:cNvSpPr>
          <p:nvPr>
            <p:ph type="body" idx="1"/>
          </p:nvPr>
        </p:nvSpPr>
        <p:spPr>
          <a:ln/>
        </p:spPr>
        <p:txBody>
          <a:bodyPr/>
          <a:lstStyle/>
          <a:p>
            <a:r>
              <a:rPr lang="en-US" sz="1200" b="0" i="0" kern="1200" dirty="0" smtClean="0">
                <a:solidFill>
                  <a:schemeClr val="tx1"/>
                </a:solidFill>
                <a:effectLst/>
                <a:latin typeface="+mn-lt"/>
                <a:ea typeface="+mn-ea"/>
                <a:cs typeface="+mn-cs"/>
              </a:rPr>
              <a:t>The stack grows the opposite direction</a:t>
            </a:r>
            <a:r>
              <a:rPr lang="en-US" sz="1200" b="0" i="0" kern="1200" baseline="0" dirty="0" smtClean="0">
                <a:solidFill>
                  <a:schemeClr val="tx1"/>
                </a:solidFill>
                <a:effectLst/>
                <a:latin typeface="+mn-lt"/>
                <a:ea typeface="+mn-ea"/>
                <a:cs typeface="+mn-cs"/>
              </a:rPr>
              <a:t> of heap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the stack pointer met the heap pointer, free memory was exhausted. What</a:t>
            </a:r>
            <a:r>
              <a:rPr lang="en-US" sz="1200" b="0" i="0" kern="1200" baseline="0" dirty="0" smtClean="0">
                <a:solidFill>
                  <a:schemeClr val="tx1"/>
                </a:solidFill>
                <a:effectLst/>
                <a:latin typeface="+mn-lt"/>
                <a:ea typeface="+mn-ea"/>
                <a:cs typeface="+mn-cs"/>
              </a:rPr>
              <a:t> happen?</a:t>
            </a:r>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time a function is called, the address of where to return to and certain information about the caller’s environment, such as some of the machine registers, are saved on the stack. The newly called function then allocates room on the stack for its automatic and temporary variables. </a:t>
            </a:r>
          </a:p>
          <a:p>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Heap is the segment where dynamic memory allocation usually takes place.</a:t>
            </a:r>
          </a:p>
          <a:p>
            <a:pPr fontAlgn="base"/>
            <a:r>
              <a:rPr lang="en-US" sz="1200" b="0" i="0" kern="1200" dirty="0" smtClean="0">
                <a:solidFill>
                  <a:schemeClr val="tx1"/>
                </a:solidFill>
                <a:effectLst/>
                <a:latin typeface="+mn-lt"/>
                <a:ea typeface="+mn-ea"/>
                <a:cs typeface="+mn-cs"/>
              </a:rPr>
              <a:t>The heap area begins at the end of the BSS segment and grows to larger addresses from there. The Heap area is managed by </a:t>
            </a:r>
            <a:r>
              <a:rPr lang="en-US" sz="1200" b="0" i="0" kern="1200" dirty="0" err="1" smtClean="0">
                <a:solidFill>
                  <a:schemeClr val="tx1"/>
                </a:solidFill>
                <a:effectLst/>
                <a:latin typeface="+mn-lt"/>
                <a:ea typeface="+mn-ea"/>
                <a:cs typeface="+mn-cs"/>
              </a:rPr>
              <a:t>malloc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realloc</a:t>
            </a:r>
            <a:r>
              <a:rPr lang="en-US" sz="1200" b="0" i="0" kern="1200" dirty="0" smtClean="0">
                <a:solidFill>
                  <a:schemeClr val="tx1"/>
                </a:solidFill>
                <a:effectLst/>
                <a:latin typeface="+mn-lt"/>
                <a:ea typeface="+mn-ea"/>
                <a:cs typeface="+mn-cs"/>
              </a:rPr>
              <a:t>, and free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938042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00CF522-F05E-8946-A5FF-DB9FEEF2D366}" type="slidenum">
              <a:rPr lang="en-US" smtClean="0"/>
              <a:t>20</a:t>
            </a:fld>
            <a:endParaRPr lang="en-US"/>
          </a:p>
        </p:txBody>
      </p:sp>
    </p:spTree>
    <p:extLst>
      <p:ext uri="{BB962C8B-B14F-4D97-AF65-F5344CB8AC3E}">
        <p14:creationId xmlns:p14="http://schemas.microsoft.com/office/powerpoint/2010/main" val="882154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21</a:t>
            </a:fld>
            <a:endParaRPr lang="en-US"/>
          </a:p>
        </p:txBody>
      </p:sp>
    </p:spTree>
    <p:extLst>
      <p:ext uri="{BB962C8B-B14F-4D97-AF65-F5344CB8AC3E}">
        <p14:creationId xmlns:p14="http://schemas.microsoft.com/office/powerpoint/2010/main" val="209258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Running, what</a:t>
            </a:r>
            <a:r>
              <a:rPr lang="en-US" baseline="0" dirty="0" smtClean="0"/>
              <a:t> is the difference between 1 and 2</a:t>
            </a:r>
          </a:p>
          <a:p>
            <a:r>
              <a:rPr lang="en-US" baseline="0" dirty="0" smtClean="0"/>
              <a:t>Can we go from Blocked to Running?</a:t>
            </a:r>
          </a:p>
          <a:p>
            <a:r>
              <a:rPr lang="en-US" baseline="0" dirty="0" smtClean="0"/>
              <a:t>Can we go from ready to blocked?</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22</a:t>
            </a:fld>
            <a:endParaRPr lang="en-US"/>
          </a:p>
        </p:txBody>
      </p:sp>
    </p:spTree>
    <p:extLst>
      <p:ext uri="{BB962C8B-B14F-4D97-AF65-F5344CB8AC3E}">
        <p14:creationId xmlns:p14="http://schemas.microsoft.com/office/powerpoint/2010/main" val="20743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need cache?</a:t>
            </a:r>
          </a:p>
          <a:p>
            <a:endParaRPr lang="en-US" dirty="0" smtClean="0"/>
          </a:p>
          <a:p>
            <a:r>
              <a:rPr lang="en-US" dirty="0" smtClean="0"/>
              <a:t>Multiple threads can share global</a:t>
            </a:r>
            <a:r>
              <a:rPr lang="en-US" baseline="0" dirty="0" smtClean="0"/>
              <a:t> variables. For ex, number of accepted html requests.</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25</a:t>
            </a:fld>
            <a:endParaRPr lang="en-US"/>
          </a:p>
        </p:txBody>
      </p:sp>
    </p:spTree>
    <p:extLst>
      <p:ext uri="{BB962C8B-B14F-4D97-AF65-F5344CB8AC3E}">
        <p14:creationId xmlns:p14="http://schemas.microsoft.com/office/powerpoint/2010/main" val="261857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 thread switching because no</a:t>
            </a:r>
            <a:r>
              <a:rPr lang="en-US" baseline="0" dirty="0" smtClean="0"/>
              <a:t> trap, not context switching, no cached memory flushed.</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28</a:t>
            </a:fld>
            <a:endParaRPr lang="en-US"/>
          </a:p>
        </p:txBody>
      </p:sp>
    </p:spTree>
    <p:extLst>
      <p:ext uri="{BB962C8B-B14F-4D97-AF65-F5344CB8AC3E}">
        <p14:creationId xmlns:p14="http://schemas.microsoft.com/office/powerpoint/2010/main" val="1546545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Other issues remain, e.g. multithreaded process forks/signals</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31</a:t>
            </a:fld>
            <a:endParaRPr lang="en-US"/>
          </a:p>
        </p:txBody>
      </p:sp>
    </p:spTree>
    <p:extLst>
      <p:ext uri="{BB962C8B-B14F-4D97-AF65-F5344CB8AC3E}">
        <p14:creationId xmlns:p14="http://schemas.microsoft.com/office/powerpoint/2010/main" val="1997188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Mutual exclusion</a:t>
            </a:r>
            <a:r>
              <a:rPr lang="en-US" baseline="0" dirty="0" smtClean="0"/>
              <a:t> make sure  that if 1 process use a shared file/variable, other processes will be excluded from doing the same thing.</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33</a:t>
            </a:fld>
            <a:endParaRPr lang="en-US"/>
          </a:p>
        </p:txBody>
      </p:sp>
    </p:spTree>
    <p:extLst>
      <p:ext uri="{BB962C8B-B14F-4D97-AF65-F5344CB8AC3E}">
        <p14:creationId xmlns:p14="http://schemas.microsoft.com/office/powerpoint/2010/main" val="346583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03427"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959056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Disabling interrupts: unattractive to give control to user processes? Since it can disable interrupts</a:t>
            </a:r>
            <a:r>
              <a:rPr lang="en-US" baseline="0" dirty="0" smtClean="0"/>
              <a:t> and run forever. </a:t>
            </a:r>
          </a:p>
          <a:p>
            <a:r>
              <a:rPr lang="en-US" dirty="0" smtClean="0"/>
              <a:t>Disabling interrupts can be used in OS, for example</a:t>
            </a:r>
            <a:r>
              <a:rPr lang="en-US" baseline="0" dirty="0" smtClean="0"/>
              <a:t> to save data to a process table.</a:t>
            </a:r>
          </a:p>
          <a:p>
            <a:endParaRPr lang="en-US" baseline="0" dirty="0" smtClean="0"/>
          </a:p>
          <a:p>
            <a:r>
              <a:rPr lang="en-US" baseline="0" dirty="0" smtClean="0"/>
              <a:t>Disable interrupt Is from the process view. </a:t>
            </a:r>
          </a:p>
          <a:p>
            <a:r>
              <a:rPr lang="en-US" baseline="0" dirty="0" smtClean="0"/>
              <a:t>Non-</a:t>
            </a:r>
            <a:r>
              <a:rPr lang="en-US" baseline="0" dirty="0" err="1" smtClean="0"/>
              <a:t>preemtive</a:t>
            </a:r>
            <a:r>
              <a:rPr lang="en-US" baseline="0" dirty="0" smtClean="0"/>
              <a:t> if from scheduler view</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35</a:t>
            </a:fld>
            <a:endParaRPr lang="en-US"/>
          </a:p>
        </p:txBody>
      </p:sp>
    </p:spTree>
    <p:extLst>
      <p:ext uri="{BB962C8B-B14F-4D97-AF65-F5344CB8AC3E}">
        <p14:creationId xmlns:p14="http://schemas.microsoft.com/office/powerpoint/2010/main" val="1947644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called bus waiting.</a:t>
            </a:r>
            <a:r>
              <a:rPr lang="en-US" baseline="0" dirty="0" smtClean="0"/>
              <a:t> This should be avoid since wasting CPU. </a:t>
            </a:r>
          </a:p>
          <a:p>
            <a:r>
              <a:rPr lang="en-US" baseline="0" dirty="0" smtClean="0"/>
              <a:t>This also violate condition 3. Why?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36</a:t>
            </a:fld>
            <a:endParaRPr lang="en-US"/>
          </a:p>
        </p:txBody>
      </p:sp>
    </p:spTree>
    <p:extLst>
      <p:ext uri="{BB962C8B-B14F-4D97-AF65-F5344CB8AC3E}">
        <p14:creationId xmlns:p14="http://schemas.microsoft.com/office/powerpoint/2010/main" val="2084988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one process enter region -&gt; fine</a:t>
            </a:r>
          </a:p>
          <a:p>
            <a:r>
              <a:rPr lang="en-US" baseline="0" dirty="0" smtClean="0"/>
              <a:t>If both enter the region? -&gt; fine why?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00CF522-F05E-8946-A5FF-DB9FEEF2D366}" type="slidenum">
              <a:rPr lang="en-US" smtClean="0"/>
              <a:t>37</a:t>
            </a:fld>
            <a:endParaRPr lang="en-US"/>
          </a:p>
        </p:txBody>
      </p:sp>
    </p:spTree>
    <p:extLst>
      <p:ext uri="{BB962C8B-B14F-4D97-AF65-F5344CB8AC3E}">
        <p14:creationId xmlns:p14="http://schemas.microsoft.com/office/powerpoint/2010/main" val="2146409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Sleep and wakeup</a:t>
            </a:r>
            <a:r>
              <a:rPr lang="en-US" baseline="0" dirty="0" smtClean="0"/>
              <a:t> are not part of standard C, but presumably we have these system calls</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38</a:t>
            </a:fld>
            <a:endParaRPr lang="en-US"/>
          </a:p>
        </p:txBody>
      </p:sp>
    </p:spTree>
    <p:extLst>
      <p:ext uri="{BB962C8B-B14F-4D97-AF65-F5344CB8AC3E}">
        <p14:creationId xmlns:p14="http://schemas.microsoft.com/office/powerpoint/2010/main" val="396813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problem?   When count==0 then consumer decide to sleep, but before he sleeps the producer try to wake him up -&gt; he still sleep since he did not know.</a:t>
            </a:r>
          </a:p>
          <a:p>
            <a:r>
              <a:rPr lang="en-US" baseline="0" dirty="0" smtClean="0"/>
              <a:t>Sooner or later, the producer will fill up the buffer and got to sleep as well -&gt; both will sleep forever.  </a:t>
            </a:r>
          </a:p>
          <a:p>
            <a:endParaRPr lang="en-US" baseline="0" dirty="0" smtClean="0"/>
          </a:p>
          <a:p>
            <a:r>
              <a:rPr lang="en-US" baseline="0" dirty="0" smtClean="0"/>
              <a:t>Solution? Waken bit. This works like a note from producer to consumer.</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40</a:t>
            </a:fld>
            <a:endParaRPr lang="en-US"/>
          </a:p>
        </p:txBody>
      </p:sp>
    </p:spTree>
    <p:extLst>
      <p:ext uri="{BB962C8B-B14F-4D97-AF65-F5344CB8AC3E}">
        <p14:creationId xmlns:p14="http://schemas.microsoft.com/office/powerpoint/2010/main" val="926466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the value of semaphore, change</a:t>
            </a:r>
            <a:r>
              <a:rPr lang="en-US" baseline="0" dirty="0" smtClean="0"/>
              <a:t> it, and </a:t>
            </a:r>
            <a:r>
              <a:rPr lang="en-US" baseline="0" dirty="0" err="1" smtClean="0"/>
              <a:t>possibaly</a:t>
            </a:r>
            <a:r>
              <a:rPr lang="en-US" baseline="0" dirty="0" smtClean="0"/>
              <a:t> go to sleep is on single atomic action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42</a:t>
            </a:fld>
            <a:endParaRPr lang="en-US"/>
          </a:p>
        </p:txBody>
      </p:sp>
    </p:spTree>
    <p:extLst>
      <p:ext uri="{BB962C8B-B14F-4D97-AF65-F5344CB8AC3E}">
        <p14:creationId xmlns:p14="http://schemas.microsoft.com/office/powerpoint/2010/main" val="1670787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Preemtive</a:t>
            </a:r>
            <a:r>
              <a:rPr lang="en-US" dirty="0" smtClean="0"/>
              <a:t>: 5ms</a:t>
            </a:r>
            <a:r>
              <a:rPr lang="en-US" baseline="0" dirty="0" smtClean="0"/>
              <a:t> </a:t>
            </a:r>
          </a:p>
          <a:p>
            <a:endParaRPr lang="en-US" baseline="0" dirty="0" smtClean="0"/>
          </a:p>
          <a:p>
            <a:r>
              <a:rPr lang="en-US" dirty="0" err="1" smtClean="0">
                <a:solidFill>
                  <a:srgbClr val="0000FF"/>
                </a:solidFill>
              </a:rPr>
              <a:t>Nonpreemptive</a:t>
            </a:r>
            <a:r>
              <a:rPr lang="en-US" dirty="0" smtClean="0">
                <a:solidFill>
                  <a:srgbClr val="0000FF"/>
                </a:solidFill>
              </a:rPr>
              <a:t> (run until completion): process will </a:t>
            </a:r>
            <a:r>
              <a:rPr lang="en-US" dirty="0" err="1" smtClean="0">
                <a:solidFill>
                  <a:srgbClr val="0000FF"/>
                </a:solidFill>
              </a:rPr>
              <a:t>volenteer</a:t>
            </a:r>
            <a:r>
              <a:rPr lang="en-US" baseline="0" dirty="0" smtClean="0">
                <a:solidFill>
                  <a:srgbClr val="0000FF"/>
                </a:solidFill>
              </a:rPr>
              <a:t> to give up CPU on its I/O</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49</a:t>
            </a:fld>
            <a:endParaRPr lang="en-US"/>
          </a:p>
        </p:txBody>
      </p:sp>
    </p:spTree>
    <p:extLst>
      <p:ext uri="{BB962C8B-B14F-4D97-AF65-F5344CB8AC3E}">
        <p14:creationId xmlns:p14="http://schemas.microsoft.com/office/powerpoint/2010/main" val="958853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processes need 1ms for context switching and 4ms for processing. Overhead =20%</a:t>
            </a:r>
          </a:p>
          <a:p>
            <a:r>
              <a:rPr lang="en-US" baseline="0" dirty="0" smtClean="0"/>
              <a:t>Another example of 1ms and 99ms. Overhead = ?  . Is this good for bus waiting?</a:t>
            </a:r>
          </a:p>
          <a:p>
            <a:endParaRPr lang="en-US" baseline="0" dirty="0" smtClean="0"/>
          </a:p>
          <a:p>
            <a:r>
              <a:rPr lang="en-US" baseline="0" dirty="0" smtClean="0"/>
              <a:t>Conclusion on page 159</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54</a:t>
            </a:fld>
            <a:endParaRPr lang="en-US"/>
          </a:p>
        </p:txBody>
      </p:sp>
    </p:spTree>
    <p:extLst>
      <p:ext uri="{BB962C8B-B14F-4D97-AF65-F5344CB8AC3E}">
        <p14:creationId xmlns:p14="http://schemas.microsoft.com/office/powerpoint/2010/main" val="683018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daemon  process sending emails should be lower priority than music player. </a:t>
            </a:r>
          </a:p>
          <a:p>
            <a:r>
              <a:rPr lang="en-US" baseline="0" dirty="0" smtClean="0"/>
              <a:t>To prevent higher priority process to run forever, we can decrease their priority, change priority dynamically. </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55</a:t>
            </a:fld>
            <a:endParaRPr lang="en-US"/>
          </a:p>
        </p:txBody>
      </p:sp>
    </p:spTree>
    <p:extLst>
      <p:ext uri="{BB962C8B-B14F-4D97-AF65-F5344CB8AC3E}">
        <p14:creationId xmlns:p14="http://schemas.microsoft.com/office/powerpoint/2010/main" val="570632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Drawback: need search (slow) to find out available memory:</a:t>
            </a:r>
            <a:r>
              <a:rPr lang="en-US" baseline="0" dirty="0" smtClean="0">
                <a:solidFill>
                  <a:srgbClr val="FF0000"/>
                </a:solidFill>
              </a:rPr>
              <a:t> bring a k-unit process into memory -&gt; search for k consecutive bit of 0</a:t>
            </a:r>
            <a:endParaRPr lang="en-US"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59</a:t>
            </a:fld>
            <a:endParaRPr lang="en-US"/>
          </a:p>
        </p:txBody>
      </p:sp>
    </p:spTree>
    <p:extLst>
      <p:ext uri="{BB962C8B-B14F-4D97-AF65-F5344CB8AC3E}">
        <p14:creationId xmlns:p14="http://schemas.microsoft.com/office/powerpoint/2010/main" val="1766046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0547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636664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assume that memory managemen</a:t>
            </a:r>
            <a:r>
              <a:rPr lang="en-US" baseline="0" dirty="0" smtClean="0"/>
              <a:t>t know how much memory to allocate for the process</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62</a:t>
            </a:fld>
            <a:endParaRPr lang="en-US"/>
          </a:p>
        </p:txBody>
      </p:sp>
    </p:spTree>
    <p:extLst>
      <p:ext uri="{BB962C8B-B14F-4D97-AF65-F5344CB8AC3E}">
        <p14:creationId xmlns:p14="http://schemas.microsoft.com/office/powerpoint/2010/main" val="1013789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Designed by John </a:t>
            </a:r>
            <a:r>
              <a:rPr lang="en-US" dirty="0" err="1" smtClean="0"/>
              <a:t>Fotheringham</a:t>
            </a:r>
            <a:r>
              <a:rPr lang="en-US" dirty="0" smtClean="0"/>
              <a:t> in 1961</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64</a:t>
            </a:fld>
            <a:endParaRPr lang="en-US"/>
          </a:p>
        </p:txBody>
      </p:sp>
    </p:spTree>
    <p:extLst>
      <p:ext uri="{BB962C8B-B14F-4D97-AF65-F5344CB8AC3E}">
        <p14:creationId xmlns:p14="http://schemas.microsoft.com/office/powerpoint/2010/main" val="2144170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a:t>
            </a:r>
            <a:r>
              <a:rPr lang="en-US" baseline="0" dirty="0" smtClean="0"/>
              <a:t> is the physical memory located? Where is the virtual memory located?</a:t>
            </a:r>
          </a:p>
          <a:p>
            <a:endParaRPr lang="en-US" baseline="0" dirty="0" smtClean="0"/>
          </a:p>
          <a:p>
            <a:r>
              <a:rPr lang="en-US" baseline="0" dirty="0" smtClean="0"/>
              <a:t>What is the size of the physical memory in the picture? = 32K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66</a:t>
            </a:fld>
            <a:endParaRPr lang="en-US"/>
          </a:p>
        </p:txBody>
      </p:sp>
    </p:spTree>
    <p:extLst>
      <p:ext uri="{BB962C8B-B14F-4D97-AF65-F5344CB8AC3E}">
        <p14:creationId xmlns:p14="http://schemas.microsoft.com/office/powerpoint/2010/main" val="1117791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4KB page size, 32-bit address has 1M (2</a:t>
            </a:r>
            <a:r>
              <a:rPr lang="en-US" baseline="30000" dirty="0" smtClean="0"/>
              <a:t>20</a:t>
            </a:r>
            <a:r>
              <a:rPr lang="en-US" dirty="0" smtClean="0"/>
              <a:t>) pages,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64-bit address has 2</a:t>
            </a:r>
            <a:r>
              <a:rPr lang="en-US" baseline="30000" dirty="0" smtClean="0"/>
              <a:t>52</a:t>
            </a:r>
            <a:r>
              <a:rPr lang="en-US" dirty="0" smtClean="0"/>
              <a:t> (4K trillion) pages</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69</a:t>
            </a:fld>
            <a:endParaRPr lang="en-US"/>
          </a:p>
        </p:txBody>
      </p:sp>
    </p:spTree>
    <p:extLst>
      <p:ext uri="{BB962C8B-B14F-4D97-AF65-F5344CB8AC3E}">
        <p14:creationId xmlns:p14="http://schemas.microsoft.com/office/powerpoint/2010/main" val="1527328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Replacement  occurs in other areas</a:t>
            </a:r>
            <a:r>
              <a:rPr lang="en-US" baseline="0" dirty="0" smtClean="0"/>
              <a:t> of computer design: web browsers, catch in CPU.</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71</a:t>
            </a:fld>
            <a:endParaRPr lang="en-US"/>
          </a:p>
        </p:txBody>
      </p:sp>
    </p:spTree>
    <p:extLst>
      <p:ext uri="{BB962C8B-B14F-4D97-AF65-F5344CB8AC3E}">
        <p14:creationId xmlns:p14="http://schemas.microsoft.com/office/powerpoint/2010/main" val="51524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Referenced</a:t>
            </a:r>
            <a:r>
              <a:rPr lang="en-US" baseline="0" dirty="0" smtClean="0"/>
              <a:t> is reset by OS every clock cycle (interrupt): Class 1 can achieved by resetting </a:t>
            </a:r>
            <a:r>
              <a:rPr lang="en-US" dirty="0" smtClean="0"/>
              <a:t>Referenced</a:t>
            </a:r>
            <a:r>
              <a:rPr lang="en-US" baseline="0" dirty="0" smtClean="0"/>
              <a:t> on class 3 on clock cycle. </a:t>
            </a:r>
          </a:p>
          <a:p>
            <a:r>
              <a:rPr lang="en-US" dirty="0" smtClean="0"/>
              <a:t>Referenced</a:t>
            </a:r>
            <a:r>
              <a:rPr lang="en-US" baseline="0" dirty="0" smtClean="0"/>
              <a:t>  is more important than Modified in NRU. For example: class 2 and class 1</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73</a:t>
            </a:fld>
            <a:endParaRPr lang="en-US"/>
          </a:p>
        </p:txBody>
      </p:sp>
    </p:spTree>
    <p:extLst>
      <p:ext uri="{BB962C8B-B14F-4D97-AF65-F5344CB8AC3E}">
        <p14:creationId xmlns:p14="http://schemas.microsoft.com/office/powerpoint/2010/main" val="336343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are pages are </a:t>
            </a:r>
            <a:r>
              <a:rPr lang="en-US" dirty="0" err="1" smtClean="0"/>
              <a:t>referrenced</a:t>
            </a:r>
            <a:r>
              <a:rPr lang="en-US" baseline="0" dirty="0" smtClean="0"/>
              <a:t> in the Figure A? -- &gt; It become FIFO</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75</a:t>
            </a:fld>
            <a:endParaRPr lang="en-US"/>
          </a:p>
        </p:txBody>
      </p:sp>
    </p:spTree>
    <p:extLst>
      <p:ext uri="{BB962C8B-B14F-4D97-AF65-F5344CB8AC3E}">
        <p14:creationId xmlns:p14="http://schemas.microsoft.com/office/powerpoint/2010/main" val="2016667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FIFO</a:t>
            </a:r>
            <a:r>
              <a:rPr lang="en-US" baseline="0" dirty="0" smtClean="0"/>
              <a:t> with second chance. But this move the pointer instead of move the page to the end of the list</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76</a:t>
            </a:fld>
            <a:endParaRPr lang="en-US"/>
          </a:p>
        </p:txBody>
      </p:sp>
    </p:spTree>
    <p:extLst>
      <p:ext uri="{BB962C8B-B14F-4D97-AF65-F5344CB8AC3E}">
        <p14:creationId xmlns:p14="http://schemas.microsoft.com/office/powerpoint/2010/main" val="145357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setting row sets to 1, he makes sure he is the highest priority</a:t>
            </a:r>
          </a:p>
          <a:p>
            <a:r>
              <a:rPr lang="en-US" baseline="0" dirty="0" smtClean="0"/>
              <a:t>Setting col to 0 reserves the order of priorities. Why?  Notice that after </a:t>
            </a:r>
            <a:r>
              <a:rPr lang="de-DE" baseline="0" dirty="0" smtClean="0"/>
              <a:t>after c) all </a:t>
            </a:r>
            <a:r>
              <a:rPr lang="de-DE" baseline="0" dirty="0" err="1" smtClean="0"/>
              <a:t>rows</a:t>
            </a:r>
            <a:r>
              <a:rPr lang="de-DE" baseline="0" dirty="0" smtClean="0"/>
              <a:t> </a:t>
            </a:r>
            <a:r>
              <a:rPr lang="de-DE" baseline="0" dirty="0" err="1" smtClean="0"/>
              <a:t>have</a:t>
            </a:r>
            <a:r>
              <a:rPr lang="de-DE" baseline="0" dirty="0" smtClean="0"/>
              <a:t> 1 different </a:t>
            </a:r>
            <a:r>
              <a:rPr lang="de-DE" baseline="0" dirty="0" err="1" smtClean="0"/>
              <a:t>bit</a:t>
            </a:r>
            <a:endParaRPr lang="de-DE" baseline="0" dirty="0" smtClean="0"/>
          </a:p>
          <a:p>
            <a:endParaRPr lang="de-DE" baseline="0" dirty="0" smtClean="0"/>
          </a:p>
          <a:p>
            <a:r>
              <a:rPr lang="de-DE" baseline="0" dirty="0" smtClean="0"/>
              <a:t>LRU </a:t>
            </a:r>
            <a:r>
              <a:rPr lang="de-DE" baseline="0" dirty="0" err="1" smtClean="0"/>
              <a:t>requires</a:t>
            </a:r>
            <a:r>
              <a:rPr lang="de-DE" baseline="0" dirty="0" smtClean="0"/>
              <a:t> a </a:t>
            </a:r>
            <a:r>
              <a:rPr lang="de-DE" baseline="0" dirty="0" err="1" smtClean="0"/>
              <a:t>field</a:t>
            </a:r>
            <a:r>
              <a:rPr lang="de-DE" baseline="0" dirty="0" smtClean="0"/>
              <a:t> (</a:t>
            </a:r>
            <a:r>
              <a:rPr lang="de-DE" baseline="0" dirty="0" err="1" smtClean="0"/>
              <a:t>usually</a:t>
            </a:r>
            <a:r>
              <a:rPr lang="de-DE" baseline="0" dirty="0" smtClean="0"/>
              <a:t> 64 </a:t>
            </a:r>
            <a:r>
              <a:rPr lang="de-DE" baseline="0" dirty="0" err="1" smtClean="0"/>
              <a:t>bit</a:t>
            </a:r>
            <a:r>
              <a:rPr lang="de-DE" baseline="0" dirty="0" smtClean="0"/>
              <a:t>) in </a:t>
            </a:r>
            <a:r>
              <a:rPr lang="de-DE" baseline="0" dirty="0" err="1" smtClean="0"/>
              <a:t>each</a:t>
            </a:r>
            <a:r>
              <a:rPr lang="de-DE" baseline="0" dirty="0" smtClean="0"/>
              <a:t> </a:t>
            </a:r>
            <a:r>
              <a:rPr lang="de-DE" baseline="0" dirty="0" err="1" smtClean="0"/>
              <a:t>page</a:t>
            </a:r>
            <a:r>
              <a:rPr lang="de-DE" baseline="0" dirty="0" smtClean="0"/>
              <a:t> </a:t>
            </a:r>
            <a:r>
              <a:rPr lang="de-DE" baseline="0" dirty="0" err="1" smtClean="0"/>
              <a:t>table</a:t>
            </a:r>
            <a:r>
              <a:rPr lang="de-DE" baseline="0" dirty="0" smtClean="0"/>
              <a:t> </a:t>
            </a:r>
            <a:r>
              <a:rPr lang="de-DE" baseline="0" dirty="0" err="1" smtClean="0"/>
              <a:t>entry</a:t>
            </a:r>
            <a:r>
              <a:rPr lang="de-DE" baseline="0" dirty="0" smtClean="0"/>
              <a:t>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78</a:t>
            </a:fld>
            <a:endParaRPr lang="en-US"/>
          </a:p>
        </p:txBody>
      </p:sp>
    </p:spTree>
    <p:extLst>
      <p:ext uri="{BB962C8B-B14F-4D97-AF65-F5344CB8AC3E}">
        <p14:creationId xmlns:p14="http://schemas.microsoft.com/office/powerpoint/2010/main" val="1376794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able distinguish within 8 clock cycle but not more than 8 clock cycle</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79</a:t>
            </a:fld>
            <a:endParaRPr lang="en-US"/>
          </a:p>
        </p:txBody>
      </p:sp>
    </p:spTree>
    <p:extLst>
      <p:ext uri="{BB962C8B-B14F-4D97-AF65-F5344CB8AC3E}">
        <p14:creationId xmlns:p14="http://schemas.microsoft.com/office/powerpoint/2010/main" val="103695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Multiprogramming is the rapid switching of the CPU between multiple processes in memory. It is commonly used to keep the CPU busy while one or more processes are doing I/O.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a:t>
            </a:fld>
            <a:endParaRPr lang="en-US"/>
          </a:p>
        </p:txBody>
      </p:sp>
    </p:spTree>
    <p:extLst>
      <p:ext uri="{BB962C8B-B14F-4D97-AF65-F5344CB8AC3E}">
        <p14:creationId xmlns:p14="http://schemas.microsoft.com/office/powerpoint/2010/main" val="521011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ASCII files contain lines of text and each line ends by a carriage return</a:t>
            </a:r>
            <a:r>
              <a:rPr lang="en-US" baseline="0" dirty="0" smtClean="0"/>
              <a:t> character. -&gt; can be edited in text editor</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Binary files only for specific program.</a:t>
            </a:r>
            <a:r>
              <a:rPr lang="en-US" baseline="0" dirty="0" smtClean="0"/>
              <a:t> For example executable files. </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88</a:t>
            </a:fld>
            <a:endParaRPr lang="en-US"/>
          </a:p>
        </p:txBody>
      </p:sp>
    </p:spTree>
    <p:extLst>
      <p:ext uri="{BB962C8B-B14F-4D97-AF65-F5344CB8AC3E}">
        <p14:creationId xmlns:p14="http://schemas.microsoft.com/office/powerpoint/2010/main" val="1308203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 Boot Record is used to boot the computer.</a:t>
            </a:r>
          </a:p>
          <a:p>
            <a:r>
              <a:rPr lang="en-US" dirty="0" smtClean="0"/>
              <a:t>Partition table contain the starting and ending address</a:t>
            </a:r>
            <a:r>
              <a:rPr lang="en-US" baseline="0" dirty="0" smtClean="0"/>
              <a:t> of each partition.</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91</a:t>
            </a:fld>
            <a:endParaRPr lang="en-US"/>
          </a:p>
        </p:txBody>
      </p:sp>
    </p:spTree>
    <p:extLst>
      <p:ext uri="{BB962C8B-B14F-4D97-AF65-F5344CB8AC3E}">
        <p14:creationId xmlns:p14="http://schemas.microsoft.com/office/powerpoint/2010/main" val="1748422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not power of 2 any more</a:t>
            </a:r>
            <a:r>
              <a:rPr lang="en-US" baseline="0" dirty="0" smtClean="0"/>
              <a:t> </a:t>
            </a:r>
            <a:r>
              <a:rPr lang="en-US" dirty="0" smtClean="0"/>
              <a:t>due to small size for the next pointer</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96</a:t>
            </a:fld>
            <a:endParaRPr lang="en-US"/>
          </a:p>
        </p:txBody>
      </p:sp>
    </p:spTree>
    <p:extLst>
      <p:ext uri="{BB962C8B-B14F-4D97-AF65-F5344CB8AC3E}">
        <p14:creationId xmlns:p14="http://schemas.microsoft.com/office/powerpoint/2010/main" val="986900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98</a:t>
            </a:fld>
            <a:endParaRPr lang="en-US"/>
          </a:p>
        </p:txBody>
      </p:sp>
    </p:spTree>
    <p:extLst>
      <p:ext uri="{BB962C8B-B14F-4D97-AF65-F5344CB8AC3E}">
        <p14:creationId xmlns:p14="http://schemas.microsoft.com/office/powerpoint/2010/main" val="2961516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FAT is </a:t>
            </a:r>
            <a:r>
              <a:rPr lang="en-US" dirty="0" smtClean="0">
                <a:solidFill>
                  <a:srgbClr val="0000FF"/>
                </a:solidFill>
              </a:rPr>
              <a:t>proportional to the disk size </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100</a:t>
            </a:fld>
            <a:endParaRPr lang="en-US"/>
          </a:p>
        </p:txBody>
      </p:sp>
    </p:spTree>
    <p:extLst>
      <p:ext uri="{BB962C8B-B14F-4D97-AF65-F5344CB8AC3E}">
        <p14:creationId xmlns:p14="http://schemas.microsoft.com/office/powerpoint/2010/main" val="346250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 and</a:t>
            </a:r>
            <a:r>
              <a:rPr lang="en-US" baseline="0" dirty="0" smtClean="0"/>
              <a:t> space utilization is in conflict.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103</a:t>
            </a:fld>
            <a:endParaRPr lang="en-US"/>
          </a:p>
        </p:txBody>
      </p:sp>
    </p:spTree>
    <p:extLst>
      <p:ext uri="{BB962C8B-B14F-4D97-AF65-F5344CB8AC3E}">
        <p14:creationId xmlns:p14="http://schemas.microsoft.com/office/powerpoint/2010/main" val="1606931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allocate a</a:t>
            </a:r>
            <a:r>
              <a:rPr lang="en-US" baseline="0" dirty="0" smtClean="0"/>
              <a:t> new block for a file, it is easier if free block are recorded in bitmap rather than in free list. </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110</a:t>
            </a:fld>
            <a:endParaRPr lang="en-US"/>
          </a:p>
        </p:txBody>
      </p:sp>
    </p:spTree>
    <p:extLst>
      <p:ext uri="{BB962C8B-B14F-4D97-AF65-F5344CB8AC3E}">
        <p14:creationId xmlns:p14="http://schemas.microsoft.com/office/powerpoint/2010/main" val="1760527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Attributes: read-only,</a:t>
            </a:r>
            <a:r>
              <a:rPr lang="en-US" baseline="0" dirty="0" smtClean="0"/>
              <a:t> is Hidden, or is system file</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112</a:t>
            </a:fld>
            <a:endParaRPr lang="en-US"/>
          </a:p>
        </p:txBody>
      </p:sp>
    </p:spTree>
    <p:extLst>
      <p:ext uri="{BB962C8B-B14F-4D97-AF65-F5344CB8AC3E}">
        <p14:creationId xmlns:p14="http://schemas.microsoft.com/office/powerpoint/2010/main" val="165367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Eg</a:t>
            </a:r>
            <a:r>
              <a:rPr lang="en-US" dirty="0" smtClean="0"/>
              <a:t> FAT-16</a:t>
            </a:r>
            <a:r>
              <a:rPr lang="en-US" baseline="0" dirty="0" smtClean="0"/>
              <a:t> with 2KB block size: 2^16*2^11=128MB</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113</a:t>
            </a:fld>
            <a:endParaRPr lang="en-US"/>
          </a:p>
        </p:txBody>
      </p:sp>
    </p:spTree>
    <p:extLst>
      <p:ext uri="{BB962C8B-B14F-4D97-AF65-F5344CB8AC3E}">
        <p14:creationId xmlns:p14="http://schemas.microsoft.com/office/powerpoint/2010/main" val="97367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bytes = 16 bits. =&gt; 2^16 (or</a:t>
            </a:r>
            <a:r>
              <a:rPr lang="en-US" baseline="0" dirty="0" smtClean="0"/>
              <a:t> 64K) different files/directories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114</a:t>
            </a:fld>
            <a:endParaRPr lang="en-US"/>
          </a:p>
        </p:txBody>
      </p:sp>
    </p:spTree>
    <p:extLst>
      <p:ext uri="{BB962C8B-B14F-4D97-AF65-F5344CB8AC3E}">
        <p14:creationId xmlns:p14="http://schemas.microsoft.com/office/powerpoint/2010/main" val="204723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2697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470755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10*1KB</a:t>
            </a:r>
            <a:r>
              <a:rPr lang="en-US" baseline="0" dirty="0" smtClean="0"/>
              <a:t> + 256 * 1KB + 256 * 256 * 1KB</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115</a:t>
            </a:fld>
            <a:endParaRPr lang="en-US"/>
          </a:p>
        </p:txBody>
      </p:sp>
    </p:spTree>
    <p:extLst>
      <p:ext uri="{BB962C8B-B14F-4D97-AF65-F5344CB8AC3E}">
        <p14:creationId xmlns:p14="http://schemas.microsoft.com/office/powerpoint/2010/main" val="102984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DMA, OS use CPU to transfer byte by byte</a:t>
            </a:r>
            <a:r>
              <a:rPr lang="en-US" baseline="0" dirty="0" smtClean="0"/>
              <a:t> or word by word between Main memory and I/O devices. </a:t>
            </a:r>
            <a:endParaRPr lang="en-US" dirty="0" smtClean="0"/>
          </a:p>
          <a:p>
            <a:endParaRPr lang="en-US" dirty="0" smtClean="0"/>
          </a:p>
          <a:p>
            <a:r>
              <a:rPr lang="en-US" dirty="0" smtClean="0"/>
              <a:t>DMA can be on each device controller or on the mother board. </a:t>
            </a:r>
          </a:p>
          <a:p>
            <a:endParaRPr lang="en-US" dirty="0" smtClean="0"/>
          </a:p>
          <a:p>
            <a:r>
              <a:rPr lang="en-US" dirty="0" smtClean="0"/>
              <a:t>DMA can handle multiple transfers at a time</a:t>
            </a:r>
            <a:r>
              <a:rPr lang="en-US" baseline="0" dirty="0" smtClean="0"/>
              <a:t> -&gt; Scheduling FIFO, or round robin</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121</a:t>
            </a:fld>
            <a:endParaRPr lang="en-US"/>
          </a:p>
        </p:txBody>
      </p:sp>
    </p:spTree>
    <p:extLst>
      <p:ext uri="{BB962C8B-B14F-4D97-AF65-F5344CB8AC3E}">
        <p14:creationId xmlns:p14="http://schemas.microsoft.com/office/powerpoint/2010/main" val="216669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128</a:t>
            </a:fld>
            <a:endParaRPr lang="en-US"/>
          </a:p>
        </p:txBody>
      </p:sp>
    </p:spTree>
    <p:extLst>
      <p:ext uri="{BB962C8B-B14F-4D97-AF65-F5344CB8AC3E}">
        <p14:creationId xmlns:p14="http://schemas.microsoft.com/office/powerpoint/2010/main" val="2024350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138</a:t>
            </a:fld>
            <a:endParaRPr lang="en-US"/>
          </a:p>
        </p:txBody>
      </p:sp>
    </p:spTree>
    <p:extLst>
      <p:ext uri="{BB962C8B-B14F-4D97-AF65-F5344CB8AC3E}">
        <p14:creationId xmlns:p14="http://schemas.microsoft.com/office/powerpoint/2010/main" val="1069408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31075"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76476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vide editor, web browser,</a:t>
            </a:r>
            <a:r>
              <a:rPr lang="en-US" baseline="0" dirty="0" smtClean="0"/>
              <a:t> email receiver. </a:t>
            </a:r>
          </a:p>
          <a:p>
            <a:pPr marL="228600" indent="-228600">
              <a:buAutoNum type="arabicPeriod"/>
            </a:pPr>
            <a:r>
              <a:rPr lang="en-US" baseline="0" dirty="0" smtClean="0"/>
              <a:t>Switch</a:t>
            </a:r>
          </a:p>
          <a:p>
            <a:pPr marL="228600" indent="-228600">
              <a:buAutoNum type="arabicPeriod"/>
            </a:pPr>
            <a:r>
              <a:rPr lang="en-US" baseline="0" dirty="0" smtClean="0"/>
              <a:t>Keep the same state it was stopped</a:t>
            </a:r>
          </a:p>
          <a:p>
            <a:pPr marL="228600" indent="-228600">
              <a:buAutoNum type="arabicPeriod"/>
            </a:pPr>
            <a:r>
              <a:rPr lang="en-US" baseline="0" dirty="0" smtClean="0"/>
              <a:t>Information explicated stored somewhere</a:t>
            </a:r>
          </a:p>
          <a:p>
            <a:pPr marL="228600" indent="-228600">
              <a:buAutoNum type="arabicPeriod"/>
            </a:pPr>
            <a:r>
              <a:rPr lang="en-US" baseline="0" dirty="0" smtClean="0"/>
              <a:t>Store in process table, </a:t>
            </a:r>
          </a:p>
          <a:p>
            <a:pPr marL="228600" indent="-228600">
              <a:buAutoNum type="arabicPeriod"/>
            </a:pPr>
            <a:r>
              <a:rPr lang="en-US" baseline="0" dirty="0" smtClean="0"/>
              <a:t>Core image for text, data, stack;  process table for registers, other resources.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14</a:t>
            </a:fld>
            <a:endParaRPr lang="en-US"/>
          </a:p>
        </p:txBody>
      </p:sp>
    </p:spTree>
    <p:extLst>
      <p:ext uri="{BB962C8B-B14F-4D97-AF65-F5344CB8AC3E}">
        <p14:creationId xmlns:p14="http://schemas.microsoft.com/office/powerpoint/2010/main" val="202837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Comparing to process hierarchy , file trees can be deep but process trees are shallow, 3 level is rare</a:t>
            </a:r>
          </a:p>
          <a:p>
            <a:pPr marL="228600" indent="-228600">
              <a:buAutoNum type="arabicPeriod"/>
            </a:pPr>
            <a:r>
              <a:rPr lang="en-US" baseline="0" dirty="0" smtClean="0"/>
              <a:t>Process table lasts short time, minutes, but file tree lasts for years</a:t>
            </a:r>
          </a:p>
          <a:p>
            <a:pPr marL="228600" indent="-228600">
              <a:buAutoNum type="arabicPeriod"/>
            </a:pPr>
            <a:r>
              <a:rPr lang="en-US" baseline="0" dirty="0" smtClean="0"/>
              <a:t>Absolute path name vs relative</a:t>
            </a:r>
          </a:p>
          <a:p>
            <a:pPr marL="228600" indent="-228600">
              <a:buAutoNum type="arabicPeriod"/>
            </a:pPr>
            <a:r>
              <a:rPr lang="en-US" baseline="0" dirty="0" smtClean="0"/>
              <a:t>Working directory, system call to change, relative directory</a:t>
            </a:r>
          </a:p>
          <a:p>
            <a:pPr marL="228600" indent="-228600">
              <a:buAutoNum type="arabicPeriod"/>
            </a:pPr>
            <a:r>
              <a:rPr lang="en-US" baseline="0" dirty="0" smtClean="0"/>
              <a:t>Open a file, permission, file descriptor</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15</a:t>
            </a:fld>
            <a:endParaRPr lang="en-US"/>
          </a:p>
        </p:txBody>
      </p:sp>
    </p:spTree>
    <p:extLst>
      <p:ext uri="{BB962C8B-B14F-4D97-AF65-F5344CB8AC3E}">
        <p14:creationId xmlns:p14="http://schemas.microsoft.com/office/powerpoint/2010/main" val="1303366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4745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987282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9D252B-7345-8144-8F9A-ABB79F1851FE}" type="datetime1">
              <a:rPr lang="en-US" smtClean="0"/>
              <a:t>12/4/18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338991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29FCCE-2F91-7C41-86D6-AC9BED4671BF}" type="datetime1">
              <a:rPr lang="en-US" smtClean="0"/>
              <a:t>12/4/18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208447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7D573D-20C5-184D-9B03-E5525C0E7E32}" type="datetime1">
              <a:rPr lang="en-US" smtClean="0"/>
              <a:t>12/4/18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776091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01028"/>
            <a:ext cx="8229600" cy="456714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94E3762-5D8A-3A4E-B6DB-2FE9B8FB070F}" type="datetime1">
              <a:rPr lang="en-US" smtClean="0"/>
              <a:t>12/4/18</a:t>
            </a:fld>
            <a:endParaRPr lang="en-US"/>
          </a:p>
        </p:txBody>
      </p:sp>
      <p:sp>
        <p:nvSpPr>
          <p:cNvPr id="5" name="Footer Placeholder 4"/>
          <p:cNvSpPr>
            <a:spLocks noGrp="1"/>
          </p:cNvSpPr>
          <p:nvPr>
            <p:ph type="ftr" sz="quarter" idx="11"/>
          </p:nvPr>
        </p:nvSpPr>
        <p:spPr/>
        <p:txBody>
          <a:bodyPr/>
          <a:lstStyle/>
          <a:p>
            <a:r>
              <a:rPr lang="en-US" dirty="0" smtClean="0"/>
              <a:t>Yong Chen, Texas Tech University</a:t>
            </a:r>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
        <p:nvSpPr>
          <p:cNvPr id="8" name="Title 1"/>
          <p:cNvSpPr>
            <a:spLocks noGrp="1"/>
          </p:cNvSpPr>
          <p:nvPr>
            <p:ph type="title"/>
          </p:nvPr>
        </p:nvSpPr>
        <p:spPr>
          <a:xfrm>
            <a:off x="457200" y="978674"/>
            <a:ext cx="8229600" cy="621526"/>
          </a:xfrm>
          <a:prstGeom prst="rect">
            <a:avLst/>
          </a:prstGeom>
        </p:spPr>
        <p:txBody>
          <a:bodyPr/>
          <a:lstStyle>
            <a:lvl1pPr>
              <a:defRPr sz="3200" u="sng"/>
            </a:lvl1pPr>
          </a:lstStyle>
          <a:p>
            <a:r>
              <a:rPr lang="en-US" dirty="0" smtClean="0"/>
              <a:t>Click to edit Master title style</a:t>
            </a:r>
            <a:endParaRPr lang="en-US" dirty="0"/>
          </a:p>
        </p:txBody>
      </p:sp>
    </p:spTree>
    <p:extLst>
      <p:ext uri="{BB962C8B-B14F-4D97-AF65-F5344CB8AC3E}">
        <p14:creationId xmlns:p14="http://schemas.microsoft.com/office/powerpoint/2010/main" val="254932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EE05CB-9CD5-1641-8EE4-7B0D389DF2E1}" type="datetime1">
              <a:rPr lang="en-US" smtClean="0"/>
              <a:t>12/4/18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79696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27B479-481C-0642-A01B-8E9ECFB0A50B}" type="datetime1">
              <a:rPr lang="en-US" smtClean="0"/>
              <a:t>12/4/18</a:t>
            </a:fld>
            <a:endParaRPr lang="en-US"/>
          </a:p>
        </p:txBody>
      </p:sp>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440906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CBBE0B-156A-1244-BB26-BBA0825504CD}" type="datetime1">
              <a:rPr lang="en-US" smtClean="0"/>
              <a:t>12/4/18</a:t>
            </a:fld>
            <a:endParaRPr lang="en-US"/>
          </a:p>
        </p:txBody>
      </p:sp>
      <p:sp>
        <p:nvSpPr>
          <p:cNvPr id="8" name="Footer Placeholder 7"/>
          <p:cNvSpPr>
            <a:spLocks noGrp="1"/>
          </p:cNvSpPr>
          <p:nvPr>
            <p:ph type="ftr" sz="quarter" idx="11"/>
          </p:nvPr>
        </p:nvSpPr>
        <p:spPr/>
        <p:txBody>
          <a:bodyPr/>
          <a:lstStyle/>
          <a:p>
            <a:r>
              <a:rPr lang="en-US" smtClean="0"/>
              <a:t>Yong Chen, Texas Tech University</a:t>
            </a:r>
            <a:endParaRPr lang="en-US"/>
          </a:p>
        </p:txBody>
      </p:sp>
      <p:sp>
        <p:nvSpPr>
          <p:cNvPr id="9" name="Slide Number Placeholder 8"/>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422875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3E6B35-BB65-EB4D-8E44-86A13F297D4C}" type="datetime1">
              <a:rPr lang="en-US" smtClean="0"/>
              <a:t>12/4/18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3816966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BBB52-D186-264B-B6B8-688F4CAB6400}" type="datetime1">
              <a:rPr lang="en-US" smtClean="0"/>
              <a:t>12/4/18</a:t>
            </a:fld>
            <a:endParaRPr lang="en-US"/>
          </a:p>
        </p:txBody>
      </p:sp>
      <p:sp>
        <p:nvSpPr>
          <p:cNvPr id="3" name="Footer Placeholder 2"/>
          <p:cNvSpPr>
            <a:spLocks noGrp="1"/>
          </p:cNvSpPr>
          <p:nvPr>
            <p:ph type="ftr" sz="quarter" idx="11"/>
          </p:nvPr>
        </p:nvSpPr>
        <p:spPr/>
        <p:txBody>
          <a:bodyPr/>
          <a:lstStyle/>
          <a:p>
            <a:r>
              <a:rPr lang="en-US" dirty="0" smtClean="0"/>
              <a:t>Yong Chen, Texas Tech University</a:t>
            </a:r>
          </a:p>
        </p:txBody>
      </p:sp>
      <p:sp>
        <p:nvSpPr>
          <p:cNvPr id="4" name="Slide Number Placeholder 3"/>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849738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6392F3-A628-D24C-9172-815518AABAE1}" type="datetime1">
              <a:rPr lang="en-US" smtClean="0"/>
              <a:t>12/4/18</a:t>
            </a:fld>
            <a:endParaRPr lang="en-US"/>
          </a:p>
        </p:txBody>
      </p:sp>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206752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D1C39B-833B-E84D-8BED-7A5123F06213}" type="datetime1">
              <a:rPr lang="en-US" smtClean="0"/>
              <a:t>12/4/18</a:t>
            </a:fld>
            <a:endParaRPr lang="en-US"/>
          </a:p>
        </p:txBody>
      </p:sp>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4038544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6155B-A5EC-DF45-BCFD-65C03B6585EE}" type="datetime1">
              <a:rPr lang="en-US" smtClean="0"/>
              <a:t>12/4/18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Yong Chen, Texas Tech University</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B48A1-B5F2-D944-9563-BD7B04ADBA09}" type="slidenum">
              <a:rPr lang="en-US" smtClean="0"/>
              <a:t>‹#›</a:t>
            </a:fld>
            <a:endParaRPr lang="en-US"/>
          </a:p>
        </p:txBody>
      </p:sp>
      <p:sp>
        <p:nvSpPr>
          <p:cNvPr id="10" name="TextBox 9"/>
          <p:cNvSpPr txBox="1"/>
          <p:nvPr userDrawn="1"/>
        </p:nvSpPr>
        <p:spPr>
          <a:xfrm>
            <a:off x="127000" y="156161"/>
            <a:ext cx="8874125" cy="276999"/>
          </a:xfrm>
          <a:prstGeom prst="rect">
            <a:avLst/>
          </a:prstGeom>
          <a:noFill/>
        </p:spPr>
        <p:txBody>
          <a:bodyPr wrap="square" rtlCol="0">
            <a:spAutoFit/>
          </a:bodyPr>
          <a:lstStyle/>
          <a:p>
            <a:pPr algn="l"/>
            <a:r>
              <a:rPr lang="en-US" sz="1200" u="none" kern="1200" dirty="0" smtClean="0">
                <a:solidFill>
                  <a:schemeClr val="tx1"/>
                </a:solidFill>
                <a:latin typeface="+mn-lt"/>
                <a:ea typeface="+mn-ea"/>
                <a:cs typeface="+mn-cs"/>
              </a:rPr>
              <a:t>CS4352 Operating Systems</a:t>
            </a:r>
            <a:endParaRPr lang="en-US" sz="1200" u="none" kern="1200" dirty="0">
              <a:solidFill>
                <a:schemeClr val="tx1"/>
              </a:solidFill>
              <a:latin typeface="+mn-lt"/>
              <a:ea typeface="+mn-ea"/>
              <a:cs typeface="+mn-cs"/>
            </a:endParaRPr>
          </a:p>
        </p:txBody>
      </p:sp>
      <p:sp>
        <p:nvSpPr>
          <p:cNvPr id="11" name="TextBox 10"/>
          <p:cNvSpPr txBox="1"/>
          <p:nvPr userDrawn="1"/>
        </p:nvSpPr>
        <p:spPr>
          <a:xfrm>
            <a:off x="723973" y="156161"/>
            <a:ext cx="8300717" cy="276999"/>
          </a:xfrm>
          <a:prstGeom prst="rect">
            <a:avLst/>
          </a:prstGeom>
          <a:noFill/>
        </p:spPr>
        <p:txBody>
          <a:bodyPr wrap="square" rtlCol="0">
            <a:spAutoFit/>
          </a:bodyPr>
          <a:lstStyle/>
          <a:p>
            <a:pPr algn="r"/>
            <a:r>
              <a:rPr lang="en-US" sz="1200" u="none" kern="1200" dirty="0" smtClean="0">
                <a:solidFill>
                  <a:schemeClr val="tx1"/>
                </a:solidFill>
                <a:latin typeface="+mn-lt"/>
                <a:ea typeface="+mn-ea"/>
                <a:cs typeface="+mn-cs"/>
              </a:rPr>
              <a:t>Fall 2016</a:t>
            </a:r>
            <a:endParaRPr lang="en-US" sz="1200" u="none" kern="1200" dirty="0">
              <a:solidFill>
                <a:schemeClr val="tx1"/>
              </a:solidFill>
              <a:latin typeface="+mn-lt"/>
              <a:ea typeface="+mn-ea"/>
              <a:cs typeface="+mn-cs"/>
            </a:endParaRPr>
          </a:p>
        </p:txBody>
      </p:sp>
    </p:spTree>
    <p:extLst>
      <p:ext uri="{BB962C8B-B14F-4D97-AF65-F5344CB8AC3E}">
        <p14:creationId xmlns:p14="http://schemas.microsoft.com/office/powerpoint/2010/main" val="180334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gif"/><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9.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5.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6.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 Id="rId3" Type="http://schemas.openxmlformats.org/officeDocument/2006/relationships/image" Target="../media/image25.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gif"/><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 Id="rId3" Type="http://schemas.openxmlformats.org/officeDocument/2006/relationships/image" Target="../media/image3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 Id="rId3" Type="http://schemas.openxmlformats.org/officeDocument/2006/relationships/image" Target="../media/image4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28600" y="2057400"/>
            <a:ext cx="8610600" cy="1473200"/>
          </a:xfrm>
        </p:spPr>
        <p:txBody>
          <a:bodyPr>
            <a:normAutofit/>
          </a:bodyPr>
          <a:lstStyle/>
          <a:p>
            <a:pPr marL="233363" indent="-233363" algn="ctr">
              <a:buNone/>
            </a:pPr>
            <a:r>
              <a:rPr lang="en-US" sz="3200" b="1" dirty="0" smtClean="0"/>
              <a:t>CS4352 Operating Systems</a:t>
            </a:r>
          </a:p>
          <a:p>
            <a:pPr marL="233363" indent="-233363" algn="ctr">
              <a:buNone/>
            </a:pPr>
            <a:r>
              <a:rPr lang="en-US" sz="3600" b="1" dirty="0" smtClean="0"/>
              <a:t>Final review: Part 1</a:t>
            </a:r>
          </a:p>
          <a:p>
            <a:pPr marL="233363" indent="-233363" algn="ctr">
              <a:buNone/>
            </a:pPr>
            <a:endParaRPr lang="en-US" sz="3600" b="1" dirty="0" smtClean="0">
              <a:solidFill>
                <a:srgbClr val="FF0000"/>
              </a:solidFill>
            </a:endParaRPr>
          </a:p>
          <a:p>
            <a:pPr marL="233363" indent="-233363" algn="ctr">
              <a:buNone/>
            </a:pPr>
            <a:endParaRPr lang="en-US" sz="1800" dirty="0" smtClean="0"/>
          </a:p>
        </p:txBody>
      </p:sp>
      <p:pic>
        <p:nvPicPr>
          <p:cNvPr id="1032" name="Picture 8" descr="http://www.depts.ttu.edu/shared/shared_ttumain/images/masthead-1.jpg"/>
          <p:cNvPicPr>
            <a:picLocks noChangeAspect="1" noChangeArrowheads="1"/>
          </p:cNvPicPr>
          <p:nvPr/>
        </p:nvPicPr>
        <p:blipFill>
          <a:blip r:embed="rId2" cstate="print"/>
          <a:srcRect/>
          <a:stretch>
            <a:fillRect/>
          </a:stretch>
        </p:blipFill>
        <p:spPr bwMode="auto">
          <a:xfrm>
            <a:off x="0" y="0"/>
            <a:ext cx="9144000" cy="1016000"/>
          </a:xfrm>
          <a:prstGeom prst="rect">
            <a:avLst/>
          </a:prstGeom>
          <a:noFill/>
        </p:spPr>
      </p:pic>
      <p:pic>
        <p:nvPicPr>
          <p:cNvPr id="1028" name="Picture 4" descr="Texas Tech University, Department of Computer Science"/>
          <p:cNvPicPr>
            <a:picLocks noChangeAspect="1" noChangeArrowheads="1"/>
          </p:cNvPicPr>
          <p:nvPr/>
        </p:nvPicPr>
        <p:blipFill>
          <a:blip r:embed="rId3" cstate="print"/>
          <a:srcRect/>
          <a:stretch>
            <a:fillRect/>
          </a:stretch>
        </p:blipFill>
        <p:spPr bwMode="auto">
          <a:xfrm>
            <a:off x="914400" y="0"/>
            <a:ext cx="4267200" cy="876300"/>
          </a:xfrm>
          <a:prstGeom prst="rect">
            <a:avLst/>
          </a:prstGeom>
          <a:noFill/>
        </p:spPr>
      </p:pic>
      <p:pic>
        <p:nvPicPr>
          <p:cNvPr id="1030" name="Picture 6" descr="http://www.depts.ttu.edu/shared/shared_ttumain/images/logo.gif"/>
          <p:cNvPicPr>
            <a:picLocks noChangeAspect="1" noChangeArrowheads="1"/>
          </p:cNvPicPr>
          <p:nvPr/>
        </p:nvPicPr>
        <p:blipFill>
          <a:blip r:embed="rId4" cstate="print"/>
          <a:srcRect/>
          <a:stretch>
            <a:fillRect/>
          </a:stretch>
        </p:blipFill>
        <p:spPr bwMode="auto">
          <a:xfrm>
            <a:off x="228600" y="228600"/>
            <a:ext cx="504825" cy="590551"/>
          </a:xfrm>
          <a:prstGeom prst="rect">
            <a:avLst/>
          </a:prstGeom>
          <a:noFill/>
        </p:spPr>
      </p:pic>
    </p:spTree>
    <p:extLst>
      <p:ext uri="{BB962C8B-B14F-4D97-AF65-F5344CB8AC3E}">
        <p14:creationId xmlns:p14="http://schemas.microsoft.com/office/powerpoint/2010/main" val="423178125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Program Counter (PC) ?</a:t>
            </a:r>
          </a:p>
          <a:p>
            <a:pPr lvl="1"/>
            <a:r>
              <a:rPr lang="en-US" dirty="0" smtClean="0"/>
              <a:t>Contains the memory address of the next instruction to be fetched</a:t>
            </a:r>
          </a:p>
          <a:p>
            <a:pPr lvl="1"/>
            <a:r>
              <a:rPr lang="en-US" dirty="0" smtClean="0"/>
              <a:t>“instruction address”</a:t>
            </a:r>
          </a:p>
          <a:p>
            <a:r>
              <a:rPr lang="en-US" dirty="0" smtClean="0"/>
              <a:t>Stack Pointer (SP) ?</a:t>
            </a:r>
          </a:p>
          <a:p>
            <a:pPr lvl="1"/>
            <a:r>
              <a:rPr lang="en-US" dirty="0" smtClean="0"/>
              <a:t>Points to the top of the current stack in memory</a:t>
            </a:r>
          </a:p>
          <a:p>
            <a:pPr lvl="1"/>
            <a:r>
              <a:rPr lang="en-US" dirty="0" smtClean="0"/>
              <a:t>Memory divided into three segments “text” “data (heap)” “stack”</a:t>
            </a:r>
          </a:p>
          <a:p>
            <a:r>
              <a:rPr lang="en-US" dirty="0" smtClean="0"/>
              <a:t>Program Status Word (PSW) ?</a:t>
            </a:r>
          </a:p>
          <a:p>
            <a:pPr lvl="1"/>
            <a:r>
              <a:rPr lang="en-US" dirty="0" smtClean="0"/>
              <a:t>Contains the condition code bits, e.g. CPU priority, mode (user/kernel)</a:t>
            </a:r>
          </a:p>
          <a:p>
            <a:pPr lvl="1"/>
            <a:r>
              <a:rPr lang="en-US" dirty="0" smtClean="0"/>
              <a:t>Needed in system calls and I/O</a:t>
            </a:r>
          </a:p>
          <a:p>
            <a:r>
              <a:rPr lang="en-US" dirty="0" smtClean="0">
                <a:solidFill>
                  <a:srgbClr val="0000FF"/>
                </a:solidFill>
              </a:rPr>
              <a:t>Managed by software (OS):</a:t>
            </a:r>
          </a:p>
          <a:p>
            <a:r>
              <a:rPr lang="en-US" dirty="0" smtClean="0"/>
              <a:t>“context switch” for time multiplexing</a:t>
            </a:r>
          </a:p>
          <a:p>
            <a:pPr lvl="1"/>
            <a:r>
              <a:rPr lang="en-US" dirty="0" smtClean="0"/>
              <a:t>Need to save/restore all these registers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a:t>
            </a:fld>
            <a:endParaRPr lang="en-US"/>
          </a:p>
        </p:txBody>
      </p:sp>
      <p:sp>
        <p:nvSpPr>
          <p:cNvPr id="6" name="Title 5"/>
          <p:cNvSpPr>
            <a:spLocks noGrp="1"/>
          </p:cNvSpPr>
          <p:nvPr>
            <p:ph type="title"/>
          </p:nvPr>
        </p:nvSpPr>
        <p:spPr/>
        <p:txBody>
          <a:bodyPr/>
          <a:lstStyle/>
          <a:p>
            <a:r>
              <a:rPr lang="en-US" dirty="0" smtClean="0"/>
              <a:t>Special Registers</a:t>
            </a:r>
            <a:endParaRPr lang="en-US" dirty="0"/>
          </a:p>
        </p:txBody>
      </p:sp>
    </p:spTree>
    <p:extLst>
      <p:ext uri="{BB962C8B-B14F-4D97-AF65-F5344CB8AC3E}">
        <p14:creationId xmlns:p14="http://schemas.microsoft.com/office/powerpoint/2010/main" val="1075084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Pros</a:t>
            </a:r>
          </a:p>
          <a:p>
            <a:pPr lvl="1"/>
            <a:r>
              <a:rPr lang="en-US" dirty="0" smtClean="0"/>
              <a:t>Only </a:t>
            </a:r>
            <a:r>
              <a:rPr lang="en-US" dirty="0" err="1" smtClean="0"/>
              <a:t>i</a:t>
            </a:r>
            <a:r>
              <a:rPr lang="en-US" dirty="0" smtClean="0"/>
              <a:t>-nodes of opened files need to be in memory </a:t>
            </a:r>
            <a:r>
              <a:rPr lang="en-US" dirty="0" smtClean="0">
                <a:solidFill>
                  <a:srgbClr val="0000FF"/>
                </a:solidFill>
              </a:rPr>
              <a:t>-&gt; not proportional to the disk size </a:t>
            </a:r>
          </a:p>
          <a:p>
            <a:pPr lvl="1"/>
            <a:endParaRPr lang="en-US" dirty="0"/>
          </a:p>
          <a:p>
            <a:r>
              <a:rPr lang="en-US" dirty="0" smtClean="0"/>
              <a:t>Cons</a:t>
            </a:r>
          </a:p>
          <a:p>
            <a:pPr lvl="1"/>
            <a:r>
              <a:rPr lang="en-US" dirty="0" smtClean="0"/>
              <a:t>When a file grows beyond the fixed number of block for each </a:t>
            </a:r>
            <a:r>
              <a:rPr lang="en-US" dirty="0" err="1" smtClean="0"/>
              <a:t>i</a:t>
            </a:r>
            <a:r>
              <a:rPr lang="en-US" dirty="0" smtClean="0"/>
              <a:t>-nodes?</a:t>
            </a:r>
            <a:endParaRPr lang="en-US" dirty="0"/>
          </a:p>
          <a:p>
            <a:pPr lvl="1"/>
            <a:r>
              <a:rPr lang="en-US" dirty="0" smtClean="0"/>
              <a:t>The solution is to reserve the lost disk address for another </a:t>
            </a:r>
            <a:r>
              <a:rPr lang="en-US" dirty="0" err="1" smtClean="0"/>
              <a:t>i</a:t>
            </a:r>
            <a:r>
              <a:rPr lang="en-US" dirty="0" smtClean="0"/>
              <a:t>-nodes (</a:t>
            </a:r>
            <a:r>
              <a:rPr lang="en-US" sz="1600" dirty="0" smtClean="0"/>
              <a:t>see the previous Figure</a:t>
            </a:r>
            <a:r>
              <a:rPr lang="en-US" dirty="0" smtClean="0"/>
              <a:t>) -&gt; becomes linked list.</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100</a:t>
            </a:fld>
            <a:endParaRPr lang="en-US"/>
          </a:p>
        </p:txBody>
      </p:sp>
      <p:sp>
        <p:nvSpPr>
          <p:cNvPr id="6" name="Title 5"/>
          <p:cNvSpPr>
            <a:spLocks noGrp="1"/>
          </p:cNvSpPr>
          <p:nvPr>
            <p:ph type="title"/>
          </p:nvPr>
        </p:nvSpPr>
        <p:spPr>
          <a:xfrm>
            <a:off x="139700" y="627063"/>
            <a:ext cx="8699500" cy="774695"/>
          </a:xfrm>
        </p:spPr>
        <p:txBody>
          <a:bodyPr/>
          <a:lstStyle/>
          <a:p>
            <a:r>
              <a:rPr lang="en-US" dirty="0" err="1"/>
              <a:t>i</a:t>
            </a:r>
            <a:r>
              <a:rPr lang="en-US" dirty="0"/>
              <a:t>-nodes</a:t>
            </a:r>
          </a:p>
        </p:txBody>
      </p:sp>
    </p:spTree>
    <p:extLst>
      <p:ext uri="{BB962C8B-B14F-4D97-AF65-F5344CB8AC3E}">
        <p14:creationId xmlns:p14="http://schemas.microsoft.com/office/powerpoint/2010/main" val="185630919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Block size selection is a tradeoff, </a:t>
            </a:r>
            <a:r>
              <a:rPr lang="en-US" sz="1800" dirty="0" smtClean="0">
                <a:solidFill>
                  <a:srgbClr val="FF0000"/>
                </a:solidFill>
              </a:rPr>
              <a:t>similar as page size</a:t>
            </a:r>
          </a:p>
          <a:p>
            <a:endParaRPr lang="en-US" dirty="0"/>
          </a:p>
          <a:p>
            <a:r>
              <a:rPr lang="en-US" dirty="0" smtClean="0"/>
              <a:t>Large block size</a:t>
            </a:r>
          </a:p>
          <a:p>
            <a:pPr lvl="1"/>
            <a:r>
              <a:rPr lang="en-US" dirty="0" smtClean="0"/>
              <a:t>Better performance, more storage waste due to fragmentation (less storage utilization)</a:t>
            </a:r>
          </a:p>
          <a:p>
            <a:endParaRPr lang="en-US" dirty="0"/>
          </a:p>
          <a:p>
            <a:r>
              <a:rPr lang="en-US" dirty="0" smtClean="0"/>
              <a:t>Small block size</a:t>
            </a:r>
          </a:p>
          <a:p>
            <a:pPr lvl="1"/>
            <a:r>
              <a:rPr lang="en-US" dirty="0" smtClean="0"/>
              <a:t>Better storage utilization (less fragmentation), more seeks and rotational delays (lower performance)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101</a:t>
            </a:fld>
            <a:endParaRPr lang="en-US"/>
          </a:p>
        </p:txBody>
      </p:sp>
      <p:sp>
        <p:nvSpPr>
          <p:cNvPr id="6" name="Title 5"/>
          <p:cNvSpPr>
            <a:spLocks noGrp="1"/>
          </p:cNvSpPr>
          <p:nvPr>
            <p:ph type="title"/>
          </p:nvPr>
        </p:nvSpPr>
        <p:spPr/>
        <p:txBody>
          <a:bodyPr/>
          <a:lstStyle/>
          <a:p>
            <a:r>
              <a:rPr lang="en-US" dirty="0"/>
              <a:t>Disk Space </a:t>
            </a:r>
            <a:r>
              <a:rPr lang="en-US" dirty="0" smtClean="0"/>
              <a:t>Management: </a:t>
            </a:r>
            <a:r>
              <a:rPr lang="en-US" dirty="0"/>
              <a:t>Block Size </a:t>
            </a:r>
            <a:r>
              <a:rPr lang="en-US" dirty="0" smtClean="0"/>
              <a:t>(1)</a:t>
            </a:r>
            <a:endParaRPr lang="en-US" dirty="0"/>
          </a:p>
        </p:txBody>
      </p:sp>
    </p:spTree>
    <p:extLst>
      <p:ext uri="{BB962C8B-B14F-4D97-AF65-F5344CB8AC3E}">
        <p14:creationId xmlns:p14="http://schemas.microsoft.com/office/powerpoint/2010/main" val="189665121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B48A1-B5F2-D944-9563-BD7B04ADBA09}" type="slidenum">
              <a:rPr lang="en-US" smtClean="0"/>
              <a:t>102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829" y="423415"/>
            <a:ext cx="5359400" cy="5585500"/>
          </a:xfrm>
          <a:prstGeom prst="rect">
            <a:avLst/>
          </a:prstGeom>
        </p:spPr>
      </p:pic>
      <p:sp>
        <p:nvSpPr>
          <p:cNvPr id="6" name="Rectangle 5"/>
          <p:cNvSpPr/>
          <p:nvPr/>
        </p:nvSpPr>
        <p:spPr>
          <a:xfrm>
            <a:off x="87085" y="6538912"/>
            <a:ext cx="7696200" cy="276999"/>
          </a:xfrm>
          <a:prstGeom prst="rect">
            <a:avLst/>
          </a:prstGeom>
        </p:spPr>
        <p:txBody>
          <a:bodyPr wrap="square">
            <a:spAutoFit/>
          </a:bodyPr>
          <a:lstStyle/>
          <a:p>
            <a:r>
              <a:rPr lang="en-US" sz="1200" dirty="0" smtClean="0"/>
              <a:t>The image is retrieved from http</a:t>
            </a:r>
            <a:r>
              <a:rPr lang="en-US" sz="1200" dirty="0"/>
              <a:t>://</a:t>
            </a:r>
            <a:r>
              <a:rPr lang="en-US" sz="1200" dirty="0" err="1"/>
              <a:t>keywordsuggest.org</a:t>
            </a:r>
            <a:r>
              <a:rPr lang="en-US" sz="1200" dirty="0"/>
              <a:t>/gallery/807348.html</a:t>
            </a:r>
          </a:p>
        </p:txBody>
      </p:sp>
      <p:sp>
        <p:nvSpPr>
          <p:cNvPr id="7" name="Rectangle 6"/>
          <p:cNvSpPr/>
          <p:nvPr/>
        </p:nvSpPr>
        <p:spPr>
          <a:xfrm>
            <a:off x="87085" y="5628635"/>
            <a:ext cx="2185598" cy="369332"/>
          </a:xfrm>
          <a:prstGeom prst="rect">
            <a:avLst/>
          </a:prstGeom>
        </p:spPr>
        <p:txBody>
          <a:bodyPr wrap="none">
            <a:spAutoFit/>
          </a:bodyPr>
          <a:lstStyle/>
          <a:p>
            <a:r>
              <a:rPr lang="en-US" dirty="0" smtClean="0">
                <a:solidFill>
                  <a:srgbClr val="C00000"/>
                </a:solidFill>
              </a:rPr>
              <a:t>Example </a:t>
            </a:r>
            <a:r>
              <a:rPr lang="en-US" dirty="0">
                <a:solidFill>
                  <a:srgbClr val="C00000"/>
                </a:solidFill>
              </a:rPr>
              <a:t>on page 301</a:t>
            </a:r>
          </a:p>
        </p:txBody>
      </p:sp>
    </p:spTree>
    <p:extLst>
      <p:ext uri="{BB962C8B-B14F-4D97-AF65-F5344CB8AC3E}">
        <p14:creationId xmlns:p14="http://schemas.microsoft.com/office/powerpoint/2010/main" val="14355760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103</a:t>
            </a:fld>
            <a:endParaRPr lang="en-US"/>
          </a:p>
        </p:txBody>
      </p:sp>
      <p:sp>
        <p:nvSpPr>
          <p:cNvPr id="6" name="Title 5"/>
          <p:cNvSpPr>
            <a:spLocks noGrp="1"/>
          </p:cNvSpPr>
          <p:nvPr>
            <p:ph type="title"/>
          </p:nvPr>
        </p:nvSpPr>
        <p:spPr>
          <a:xfrm>
            <a:off x="457200" y="558594"/>
            <a:ext cx="8229600" cy="621526"/>
          </a:xfrm>
        </p:spPr>
        <p:txBody>
          <a:bodyPr/>
          <a:lstStyle/>
          <a:p>
            <a:r>
              <a:rPr lang="en-US" dirty="0"/>
              <a:t>Disk Space Management Block Size </a:t>
            </a:r>
            <a:r>
              <a:rPr lang="en-US" dirty="0" smtClean="0"/>
              <a:t>(3)</a:t>
            </a:r>
            <a:endParaRPr lang="en-US" dirty="0"/>
          </a:p>
        </p:txBody>
      </p:sp>
      <p:pic>
        <p:nvPicPr>
          <p:cNvPr id="7" name="Picture 6" descr="D:\b\b4\IBM\04-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1227138"/>
            <a:ext cx="7572375" cy="396557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a:spLocks noChangeArrowheads="1"/>
          </p:cNvSpPr>
          <p:nvPr/>
        </p:nvSpPr>
        <p:spPr bwMode="auto">
          <a:xfrm>
            <a:off x="0" y="5400675"/>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4-21. The </a:t>
            </a:r>
            <a:r>
              <a:rPr lang="en-US" sz="2000" dirty="0" smtClean="0">
                <a:solidFill>
                  <a:srgbClr val="0000FF"/>
                </a:solidFill>
              </a:rPr>
              <a:t>dashed</a:t>
            </a:r>
            <a:r>
              <a:rPr lang="en-US" sz="2000" dirty="0" smtClean="0"/>
              <a:t> curve </a:t>
            </a:r>
            <a:r>
              <a:rPr lang="en-US" sz="2000" dirty="0"/>
              <a:t>(left-hand scale) gives the data rate of a disk. The </a:t>
            </a:r>
            <a:r>
              <a:rPr lang="en-US" sz="2000" dirty="0" smtClean="0">
                <a:solidFill>
                  <a:srgbClr val="0000FF"/>
                </a:solidFill>
              </a:rPr>
              <a:t>solid</a:t>
            </a:r>
            <a:r>
              <a:rPr lang="en-US" sz="2000" dirty="0" smtClean="0"/>
              <a:t> curve </a:t>
            </a:r>
            <a:r>
              <a:rPr lang="en-US" sz="2000" dirty="0"/>
              <a:t>(right-hand scale) gives the disk space efficiency. All files are 4 KB.</a:t>
            </a:r>
          </a:p>
        </p:txBody>
      </p:sp>
    </p:spTree>
    <p:extLst>
      <p:ext uri="{BB962C8B-B14F-4D97-AF65-F5344CB8AC3E}">
        <p14:creationId xmlns:p14="http://schemas.microsoft.com/office/powerpoint/2010/main" val="748335287"/>
      </p:ext>
    </p:extLst>
  </p:cSld>
  <p:clrMapOvr>
    <a:masterClrMapping/>
  </p:clrMapOvr>
  <p:transition spd="med">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104</a:t>
            </a:fld>
            <a:endParaRPr lang="en-US"/>
          </a:p>
        </p:txBody>
      </p:sp>
      <p:sp>
        <p:nvSpPr>
          <p:cNvPr id="6" name="Title 5"/>
          <p:cNvSpPr>
            <a:spLocks noGrp="1"/>
          </p:cNvSpPr>
          <p:nvPr>
            <p:ph type="title"/>
          </p:nvPr>
        </p:nvSpPr>
        <p:spPr>
          <a:xfrm>
            <a:off x="457200" y="387288"/>
            <a:ext cx="8229600" cy="774695"/>
          </a:xfrm>
        </p:spPr>
        <p:txBody>
          <a:bodyPr/>
          <a:lstStyle/>
          <a:p>
            <a:r>
              <a:rPr lang="en-US" dirty="0"/>
              <a:t>Keeping Track of Free </a:t>
            </a:r>
            <a:r>
              <a:rPr lang="en-US" dirty="0" smtClean="0"/>
              <a:t>Blocks</a:t>
            </a:r>
            <a:endParaRPr lang="en-US" dirty="0"/>
          </a:p>
        </p:txBody>
      </p:sp>
      <p:pic>
        <p:nvPicPr>
          <p:cNvPr id="7"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8" y="1038225"/>
            <a:ext cx="7354887" cy="490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 name="Rectangle 2"/>
          <p:cNvSpPr>
            <a:spLocks noChangeArrowheads="1"/>
          </p:cNvSpPr>
          <p:nvPr/>
        </p:nvSpPr>
        <p:spPr bwMode="auto">
          <a:xfrm>
            <a:off x="0" y="6029715"/>
            <a:ext cx="9144000" cy="452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4-22. (a) Storing the free list on a linked list. (b) A bitmap.</a:t>
            </a:r>
          </a:p>
        </p:txBody>
      </p:sp>
    </p:spTree>
    <p:extLst>
      <p:ext uri="{BB962C8B-B14F-4D97-AF65-F5344CB8AC3E}">
        <p14:creationId xmlns:p14="http://schemas.microsoft.com/office/powerpoint/2010/main" val="948031367"/>
      </p:ext>
    </p:extLst>
  </p:cSld>
  <p:clrMapOvr>
    <a:masterClrMapping/>
  </p:clrMapOvr>
  <p:transition spd="med">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File system backups often performed to recover from disaster</a:t>
            </a:r>
          </a:p>
          <a:p>
            <a:endParaRPr lang="en-US" dirty="0" smtClean="0"/>
          </a:p>
          <a:p>
            <a:r>
              <a:rPr lang="en-US" dirty="0" smtClean="0">
                <a:solidFill>
                  <a:srgbClr val="0000FF"/>
                </a:solidFill>
              </a:rPr>
              <a:t>Full backup </a:t>
            </a:r>
            <a:r>
              <a:rPr lang="en-US" dirty="0" err="1" smtClean="0"/>
              <a:t>v.s</a:t>
            </a:r>
            <a:r>
              <a:rPr lang="en-US" dirty="0" smtClean="0"/>
              <a:t>. </a:t>
            </a:r>
            <a:r>
              <a:rPr lang="en-US" dirty="0" smtClean="0">
                <a:solidFill>
                  <a:srgbClr val="0000FF"/>
                </a:solidFill>
              </a:rPr>
              <a:t>incremental backup </a:t>
            </a:r>
            <a:r>
              <a:rPr lang="en-US" dirty="0" smtClean="0"/>
              <a:t>(incremental dump)</a:t>
            </a:r>
          </a:p>
          <a:p>
            <a:endParaRPr lang="en-US" dirty="0" smtClean="0">
              <a:solidFill>
                <a:srgbClr val="0000FF"/>
              </a:solidFill>
            </a:endParaRPr>
          </a:p>
          <a:p>
            <a:r>
              <a:rPr lang="en-US" dirty="0" smtClean="0">
                <a:solidFill>
                  <a:srgbClr val="0000FF"/>
                </a:solidFill>
              </a:rPr>
              <a:t>Physical dump </a:t>
            </a:r>
            <a:r>
              <a:rPr lang="en-US" dirty="0" err="1" smtClean="0"/>
              <a:t>v.s</a:t>
            </a:r>
            <a:r>
              <a:rPr lang="en-US" dirty="0" smtClean="0"/>
              <a:t>. </a:t>
            </a:r>
            <a:r>
              <a:rPr lang="en-US" dirty="0" smtClean="0">
                <a:solidFill>
                  <a:srgbClr val="0000FF"/>
                </a:solidFill>
              </a:rPr>
              <a:t>logical dump </a:t>
            </a:r>
            <a:r>
              <a:rPr lang="en-US" dirty="0" smtClean="0"/>
              <a:t>(dominant)</a:t>
            </a:r>
          </a:p>
          <a:p>
            <a:pPr lvl="1"/>
            <a:r>
              <a:rPr lang="en-US" dirty="0" smtClean="0">
                <a:solidFill>
                  <a:srgbClr val="000000"/>
                </a:solidFill>
              </a:rPr>
              <a:t>Physical dump simple and perform fast, but incapable of skipping bad blocks, incremental backups, and restoring individual files</a:t>
            </a:r>
            <a:endParaRPr lang="en-US" dirty="0">
              <a:solidFill>
                <a:srgbClr val="00000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105</a:t>
            </a:fld>
            <a:endParaRPr lang="en-US"/>
          </a:p>
        </p:txBody>
      </p:sp>
      <p:sp>
        <p:nvSpPr>
          <p:cNvPr id="6" name="Title 5"/>
          <p:cNvSpPr>
            <a:spLocks noGrp="1"/>
          </p:cNvSpPr>
          <p:nvPr>
            <p:ph type="title"/>
          </p:nvPr>
        </p:nvSpPr>
        <p:spPr/>
        <p:txBody>
          <a:bodyPr/>
          <a:lstStyle/>
          <a:p>
            <a:r>
              <a:rPr lang="en-US" dirty="0"/>
              <a:t>File System Backups (1)</a:t>
            </a:r>
          </a:p>
        </p:txBody>
      </p:sp>
    </p:spTree>
    <p:extLst>
      <p:ext uri="{BB962C8B-B14F-4D97-AF65-F5344CB8AC3E}">
        <p14:creationId xmlns:p14="http://schemas.microsoft.com/office/powerpoint/2010/main" val="1382008076"/>
      </p:ext>
    </p:extLst>
  </p:cSld>
  <p:clrMapOvr>
    <a:masterClrMapping/>
  </p:clrMapOvr>
  <p:transition spd="med">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86337"/>
            <a:ext cx="8229600" cy="4982633"/>
          </a:xfrm>
        </p:spPr>
        <p:txBody>
          <a:bodyPr/>
          <a:lstStyle/>
          <a:p>
            <a:r>
              <a:rPr lang="en-US" dirty="0" smtClean="0"/>
              <a:t>A typical backup algorithm example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106</a:t>
            </a:fld>
            <a:endParaRPr lang="en-US"/>
          </a:p>
        </p:txBody>
      </p:sp>
      <p:sp>
        <p:nvSpPr>
          <p:cNvPr id="6" name="Title 5"/>
          <p:cNvSpPr>
            <a:spLocks noGrp="1"/>
          </p:cNvSpPr>
          <p:nvPr>
            <p:ph type="title"/>
          </p:nvPr>
        </p:nvSpPr>
        <p:spPr/>
        <p:txBody>
          <a:bodyPr/>
          <a:lstStyle/>
          <a:p>
            <a:r>
              <a:rPr lang="en-US" dirty="0"/>
              <a:t>File System Backups (2)</a:t>
            </a:r>
          </a:p>
        </p:txBody>
      </p:sp>
      <p:pic>
        <p:nvPicPr>
          <p:cNvPr id="7" name="Picture 1030" descr="D:\b\b4\IBM\04-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1828715"/>
            <a:ext cx="6665012" cy="361513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1026"/>
          <p:cNvSpPr>
            <a:spLocks noChangeArrowheads="1"/>
          </p:cNvSpPr>
          <p:nvPr/>
        </p:nvSpPr>
        <p:spPr bwMode="auto">
          <a:xfrm>
            <a:off x="0" y="551815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4-25. A file system to be dumped. Squares are directories, circles are files. Shaded items have been modified since last dump. Each directory and file is labeled by its </a:t>
            </a:r>
            <a:r>
              <a:rPr lang="en-US" sz="2000" dirty="0" err="1"/>
              <a:t>i</a:t>
            </a:r>
            <a:r>
              <a:rPr lang="en-US" sz="2000" dirty="0"/>
              <a:t>-node number.</a:t>
            </a:r>
          </a:p>
        </p:txBody>
      </p:sp>
    </p:spTree>
    <p:extLst>
      <p:ext uri="{BB962C8B-B14F-4D97-AF65-F5344CB8AC3E}">
        <p14:creationId xmlns:p14="http://schemas.microsoft.com/office/powerpoint/2010/main" val="226607380"/>
      </p:ext>
    </p:extLst>
  </p:cSld>
  <p:clrMapOvr>
    <a:masterClrMapping/>
  </p:clrMapOvr>
  <p:transition spd="med">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disk is much slower than access to memory</a:t>
            </a:r>
          </a:p>
          <a:p>
            <a:endParaRPr lang="en-US" dirty="0" smtClean="0"/>
          </a:p>
          <a:p>
            <a:r>
              <a:rPr lang="en-US" dirty="0" smtClean="0"/>
              <a:t>Typical techniques used for optimizing file system performance</a:t>
            </a:r>
          </a:p>
          <a:p>
            <a:pPr lvl="1"/>
            <a:r>
              <a:rPr lang="en-US" dirty="0" smtClean="0"/>
              <a:t>Caching</a:t>
            </a:r>
          </a:p>
          <a:p>
            <a:pPr lvl="1"/>
            <a:r>
              <a:rPr lang="en-US" dirty="0" smtClean="0"/>
              <a:t>Block read ahead (prefetching)</a:t>
            </a:r>
          </a:p>
          <a:p>
            <a:pPr lvl="1"/>
            <a:r>
              <a:rPr lang="en-US" dirty="0" smtClean="0"/>
              <a:t>Reducing disk arm motion </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107</a:t>
            </a:fld>
            <a:endParaRPr lang="en-US"/>
          </a:p>
        </p:txBody>
      </p:sp>
      <p:sp>
        <p:nvSpPr>
          <p:cNvPr id="6" name="Title 5"/>
          <p:cNvSpPr>
            <a:spLocks noGrp="1"/>
          </p:cNvSpPr>
          <p:nvPr>
            <p:ph type="title"/>
          </p:nvPr>
        </p:nvSpPr>
        <p:spPr/>
        <p:txBody>
          <a:bodyPr/>
          <a:lstStyle/>
          <a:p>
            <a:r>
              <a:rPr lang="en-US" dirty="0" smtClean="0"/>
              <a:t>File System Performance</a:t>
            </a:r>
            <a:endParaRPr lang="en-US" dirty="0"/>
          </a:p>
        </p:txBody>
      </p:sp>
    </p:spTree>
    <p:extLst>
      <p:ext uri="{BB962C8B-B14F-4D97-AF65-F5344CB8AC3E}">
        <p14:creationId xmlns:p14="http://schemas.microsoft.com/office/powerpoint/2010/main" val="1101729529"/>
      </p:ext>
    </p:extLst>
  </p:cSld>
  <p:clrMapOvr>
    <a:masterClrMapping/>
  </p:clrMapOvr>
  <p:transition spd="med">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502586"/>
            <a:ext cx="8500533" cy="4783914"/>
          </a:xfrm>
        </p:spPr>
        <p:txBody>
          <a:bodyPr/>
          <a:lstStyle/>
          <a:p>
            <a:r>
              <a:rPr lang="en-US" dirty="0" smtClean="0">
                <a:solidFill>
                  <a:srgbClr val="0000FF"/>
                </a:solidFill>
              </a:rPr>
              <a:t>Buffer Cache </a:t>
            </a:r>
            <a:r>
              <a:rPr lang="en-US" dirty="0" smtClean="0"/>
              <a:t>(</a:t>
            </a:r>
            <a:r>
              <a:rPr lang="en-US" dirty="0">
                <a:solidFill>
                  <a:srgbClr val="0000FF"/>
                </a:solidFill>
              </a:rPr>
              <a:t>B</a:t>
            </a:r>
            <a:r>
              <a:rPr lang="en-US" dirty="0" smtClean="0">
                <a:solidFill>
                  <a:srgbClr val="0000FF"/>
                </a:solidFill>
              </a:rPr>
              <a:t>lock </a:t>
            </a:r>
            <a:r>
              <a:rPr lang="en-US" dirty="0">
                <a:solidFill>
                  <a:srgbClr val="0000FF"/>
                </a:solidFill>
              </a:rPr>
              <a:t>C</a:t>
            </a:r>
            <a:r>
              <a:rPr lang="en-US" dirty="0" smtClean="0">
                <a:solidFill>
                  <a:srgbClr val="0000FF"/>
                </a:solidFill>
              </a:rPr>
              <a:t>ache</a:t>
            </a:r>
            <a:r>
              <a:rPr lang="en-US" dirty="0" smtClean="0"/>
              <a:t>)</a:t>
            </a:r>
          </a:p>
          <a:p>
            <a:r>
              <a:rPr lang="en-US" dirty="0" smtClean="0"/>
              <a:t>When a request comes in</a:t>
            </a:r>
          </a:p>
          <a:p>
            <a:pPr lvl="1"/>
            <a:r>
              <a:rPr lang="en-US" dirty="0" smtClean="0"/>
              <a:t>Check </a:t>
            </a:r>
            <a:r>
              <a:rPr lang="en-US" dirty="0"/>
              <a:t>to see if needed blocks in the cache; if yes, satisfied immediately</a:t>
            </a:r>
          </a:p>
          <a:p>
            <a:pPr lvl="1"/>
            <a:r>
              <a:rPr lang="en-US" dirty="0"/>
              <a:t>If not, bring the block into buffer cache (find a replacement victim if needed) and serves the </a:t>
            </a:r>
            <a:r>
              <a:rPr lang="en-US" dirty="0" smtClean="0"/>
              <a:t>request</a:t>
            </a:r>
            <a:endParaRPr lang="en-US" dirty="0"/>
          </a:p>
          <a:p>
            <a:r>
              <a:rPr lang="en-US" dirty="0"/>
              <a:t>Replacement algorithms discussed for paging system apply to buffer cache replacement too</a:t>
            </a:r>
          </a:p>
          <a:p>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108</a:t>
            </a:fld>
            <a:endParaRPr lang="en-US"/>
          </a:p>
        </p:txBody>
      </p:sp>
      <p:sp>
        <p:nvSpPr>
          <p:cNvPr id="6" name="Title 5"/>
          <p:cNvSpPr>
            <a:spLocks noGrp="1"/>
          </p:cNvSpPr>
          <p:nvPr>
            <p:ph type="title"/>
          </p:nvPr>
        </p:nvSpPr>
        <p:spPr/>
        <p:txBody>
          <a:bodyPr/>
          <a:lstStyle/>
          <a:p>
            <a:r>
              <a:rPr lang="en-US" dirty="0"/>
              <a:t>Caching (1)</a:t>
            </a:r>
          </a:p>
        </p:txBody>
      </p:sp>
      <p:sp>
        <p:nvSpPr>
          <p:cNvPr id="9" name="TextBox 8"/>
          <p:cNvSpPr txBox="1"/>
          <p:nvPr/>
        </p:nvSpPr>
        <p:spPr>
          <a:xfrm>
            <a:off x="4234543" y="4765400"/>
            <a:ext cx="2142066"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Caching can also be “bypassed” (dis-abled) when not beneficial</a:t>
            </a:r>
            <a:endParaRPr lang="en-US" dirty="0"/>
          </a:p>
        </p:txBody>
      </p:sp>
    </p:spTree>
    <p:extLst>
      <p:ext uri="{BB962C8B-B14F-4D97-AF65-F5344CB8AC3E}">
        <p14:creationId xmlns:p14="http://schemas.microsoft.com/office/powerpoint/2010/main" val="1164189469"/>
      </p:ext>
    </p:extLst>
  </p:cSld>
  <p:clrMapOvr>
    <a:masterClrMapping/>
  </p:clrMapOvr>
  <p:transition spd="med">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t>
            </a:r>
            <a:r>
              <a:rPr lang="en-US" dirty="0" smtClean="0">
                <a:solidFill>
                  <a:srgbClr val="0000FF"/>
                </a:solidFill>
              </a:rPr>
              <a:t>Prefetching</a:t>
            </a:r>
            <a:r>
              <a:rPr lang="en-US" dirty="0" smtClean="0"/>
              <a:t>”</a:t>
            </a:r>
          </a:p>
          <a:p>
            <a:endParaRPr lang="en-US" dirty="0"/>
          </a:p>
          <a:p>
            <a:r>
              <a:rPr lang="en-US" dirty="0" smtClean="0"/>
              <a:t>When the file system fetches the requested block k, it also fetches block k+1, k+2, …, </a:t>
            </a:r>
            <a:r>
              <a:rPr lang="en-US" dirty="0" err="1" smtClean="0"/>
              <a:t>k+d</a:t>
            </a:r>
            <a:endParaRPr lang="en-US" dirty="0"/>
          </a:p>
          <a:p>
            <a:pPr lvl="1"/>
            <a:r>
              <a:rPr lang="en-US" dirty="0" smtClean="0"/>
              <a:t>Assuming and beneficial for sequential accesses</a:t>
            </a:r>
          </a:p>
          <a:p>
            <a:pPr lvl="1"/>
            <a:r>
              <a:rPr lang="en-US" dirty="0" smtClean="0"/>
              <a:t>If a file is being randomly access -&gt; it hurts</a:t>
            </a:r>
            <a:endParaRPr lang="en-US" dirty="0" smtClean="0">
              <a:solidFill>
                <a:srgbClr val="0000FF"/>
              </a:solidFill>
            </a:endParaRP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109</a:t>
            </a:fld>
            <a:endParaRPr lang="en-US"/>
          </a:p>
        </p:txBody>
      </p:sp>
      <p:sp>
        <p:nvSpPr>
          <p:cNvPr id="6" name="Title 5"/>
          <p:cNvSpPr>
            <a:spLocks noGrp="1"/>
          </p:cNvSpPr>
          <p:nvPr>
            <p:ph type="title"/>
          </p:nvPr>
        </p:nvSpPr>
        <p:spPr/>
        <p:txBody>
          <a:bodyPr/>
          <a:lstStyle/>
          <a:p>
            <a:r>
              <a:rPr lang="en-US" dirty="0" smtClean="0"/>
              <a:t>Block Read Ahead</a:t>
            </a:r>
            <a:endParaRPr lang="en-US" dirty="0"/>
          </a:p>
        </p:txBody>
      </p:sp>
    </p:spTree>
    <p:extLst>
      <p:ext uri="{BB962C8B-B14F-4D97-AF65-F5344CB8AC3E}">
        <p14:creationId xmlns:p14="http://schemas.microsoft.com/office/powerpoint/2010/main" val="808897666"/>
      </p:ext>
    </p:extLst>
  </p:cSld>
  <p:clrMapOvr>
    <a:masterClrMapping/>
  </p:clrMapOvr>
  <p:transition spd="med">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0" y="54864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latin typeface="+mj-lt"/>
              </a:rPr>
              <a:t>Figure </a:t>
            </a:r>
            <a:r>
              <a:rPr lang="en-US" sz="2400" dirty="0" smtClean="0">
                <a:latin typeface="+mj-lt"/>
              </a:rPr>
              <a:t>1-9. </a:t>
            </a:r>
            <a:r>
              <a:rPr lang="en-US" sz="2400" dirty="0">
                <a:latin typeface="+mj-lt"/>
              </a:rPr>
              <a:t>A typical memory hierarchy. </a:t>
            </a:r>
            <a:br>
              <a:rPr lang="en-US" sz="2400" dirty="0">
                <a:latin typeface="+mj-lt"/>
              </a:rPr>
            </a:br>
            <a:r>
              <a:rPr lang="en-US" sz="2400" dirty="0">
                <a:latin typeface="+mj-lt"/>
              </a:rPr>
              <a:t>The numbers are very rough approximations.</a:t>
            </a:r>
          </a:p>
        </p:txBody>
      </p:sp>
      <p:sp>
        <p:nvSpPr>
          <p:cNvPr id="125955" name="Rectangle 3"/>
          <p:cNvSpPr>
            <a:spLocks noChangeArrowheads="1"/>
          </p:cNvSpPr>
          <p:nvPr/>
        </p:nvSpPr>
        <p:spPr bwMode="auto">
          <a:xfrm>
            <a:off x="0" y="518380"/>
            <a:ext cx="9144000" cy="12717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a:latin typeface="+mj-lt"/>
              </a:rPr>
              <a:t>Memory </a:t>
            </a:r>
            <a:r>
              <a:rPr lang="en-US" sz="3200" u="sng" dirty="0" smtClean="0">
                <a:latin typeface="+mj-lt"/>
              </a:rPr>
              <a:t>Hierarchy</a:t>
            </a:r>
            <a:endParaRPr lang="en-US" sz="3200" u="sng" dirty="0">
              <a:latin typeface="+mj-lt"/>
            </a:endParaRPr>
          </a:p>
        </p:txBody>
      </p:sp>
      <p:pic>
        <p:nvPicPr>
          <p:cNvPr id="125957" name="Picture 5" descr="D:\b\b4\IBM\01-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790163"/>
            <a:ext cx="8305800" cy="33623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642785E2-B6EA-4B99-8E58-36926CD8A5DB}" type="datetime1">
              <a:rPr lang="en-US" altLang="zh-CN" smtClean="0"/>
              <a:pPr/>
              <a:t>12/4/18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11</a:t>
            </a:fld>
            <a:endParaRPr lang="en-US"/>
          </a:p>
        </p:txBody>
      </p:sp>
      <p:sp>
        <p:nvSpPr>
          <p:cNvPr id="2" name="TextBox 1"/>
          <p:cNvSpPr txBox="1"/>
          <p:nvPr/>
        </p:nvSpPr>
        <p:spPr>
          <a:xfrm>
            <a:off x="987760" y="1790163"/>
            <a:ext cx="544771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Closer to processor: faster, smaller, and more expensive</a:t>
            </a:r>
            <a:endParaRPr lang="en-US" dirty="0"/>
          </a:p>
        </p:txBody>
      </p:sp>
    </p:spTree>
    <p:extLst>
      <p:ext uri="{BB962C8B-B14F-4D97-AF65-F5344CB8AC3E}">
        <p14:creationId xmlns:p14="http://schemas.microsoft.com/office/powerpoint/2010/main" val="1059071531"/>
      </p:ext>
    </p:extLst>
  </p:cSld>
  <p:clrMapOvr>
    <a:masterClrMapping/>
  </p:clrMapOvr>
  <p:transition spd="slow">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502586"/>
            <a:ext cx="8517467" cy="4783914"/>
          </a:xfrm>
        </p:spPr>
        <p:txBody>
          <a:bodyPr>
            <a:normAutofit/>
          </a:bodyPr>
          <a:lstStyle/>
          <a:p>
            <a:r>
              <a:rPr lang="en-US" sz="2000" dirty="0" smtClean="0"/>
              <a:t>Placing contiguous blocks close, e.g. in the same cylinder</a:t>
            </a:r>
          </a:p>
          <a:p>
            <a:r>
              <a:rPr lang="en-US" sz="2000" dirty="0" smtClean="0"/>
              <a:t>Placing </a:t>
            </a:r>
            <a:r>
              <a:rPr lang="en-US" sz="2000" dirty="0" err="1" smtClean="0"/>
              <a:t>i</a:t>
            </a:r>
            <a:r>
              <a:rPr lang="en-US" sz="2000" dirty="0" smtClean="0"/>
              <a:t>-node block in the middle of block: </a:t>
            </a:r>
            <a:r>
              <a:rPr lang="en-US" sz="1600" dirty="0" smtClean="0"/>
              <a:t>reduce the seeking time of the </a:t>
            </a:r>
            <a:r>
              <a:rPr lang="en-US" sz="1600" dirty="0" err="1" smtClean="0"/>
              <a:t>i</a:t>
            </a:r>
            <a:r>
              <a:rPr lang="en-US" sz="1600" dirty="0" smtClean="0"/>
              <a:t>-node and the fist block by a factor of 2</a:t>
            </a:r>
          </a:p>
          <a:p>
            <a:r>
              <a:rPr lang="en-US" sz="2000" dirty="0" smtClean="0"/>
              <a:t>Using cylinder groups</a:t>
            </a:r>
            <a:r>
              <a:rPr lang="en-US" sz="1600" dirty="0" smtClean="0"/>
              <a:t>: </a:t>
            </a:r>
            <a:r>
              <a:rPr lang="en-US" sz="1600" dirty="0" err="1" smtClean="0"/>
              <a:t>i</a:t>
            </a:r>
            <a:r>
              <a:rPr lang="en-US" sz="1600" dirty="0" smtClean="0"/>
              <a:t>-node can be in any group but try to find block in the same (or nearby cylinder group). </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110</a:t>
            </a:fld>
            <a:endParaRPr lang="en-US"/>
          </a:p>
        </p:txBody>
      </p:sp>
      <p:sp>
        <p:nvSpPr>
          <p:cNvPr id="6" name="Title 5"/>
          <p:cNvSpPr>
            <a:spLocks noGrp="1"/>
          </p:cNvSpPr>
          <p:nvPr>
            <p:ph type="title"/>
          </p:nvPr>
        </p:nvSpPr>
        <p:spPr/>
        <p:txBody>
          <a:bodyPr/>
          <a:lstStyle/>
          <a:p>
            <a:r>
              <a:rPr lang="en-US" dirty="0"/>
              <a:t>Reducing Disk Arm Motion</a:t>
            </a:r>
          </a:p>
        </p:txBody>
      </p:sp>
      <p:pic>
        <p:nvPicPr>
          <p:cNvPr id="7" name="Picture 6" descr="D:\b\b4\IBM\04-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263" y="3091915"/>
            <a:ext cx="5676561" cy="264949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a:spLocks noChangeArrowheads="1"/>
          </p:cNvSpPr>
          <p:nvPr/>
        </p:nvSpPr>
        <p:spPr bwMode="auto">
          <a:xfrm>
            <a:off x="-169334" y="5863771"/>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1600" dirty="0"/>
              <a:t>Figure 4-29. (a) I-nodes placed at the start of the disk. </a:t>
            </a:r>
            <a:br>
              <a:rPr lang="en-US" sz="1600" dirty="0"/>
            </a:br>
            <a:r>
              <a:rPr lang="en-US" sz="1600" dirty="0"/>
              <a:t>(b) Disk divided into cylinder groups, each with its own blocks and </a:t>
            </a:r>
            <a:r>
              <a:rPr lang="en-US" sz="1600" dirty="0" err="1"/>
              <a:t>i</a:t>
            </a:r>
            <a:r>
              <a:rPr lang="en-US" sz="1600" dirty="0"/>
              <a:t>-nodes.</a:t>
            </a:r>
          </a:p>
        </p:txBody>
      </p:sp>
    </p:spTree>
    <p:extLst>
      <p:ext uri="{BB962C8B-B14F-4D97-AF65-F5344CB8AC3E}">
        <p14:creationId xmlns:p14="http://schemas.microsoft.com/office/powerpoint/2010/main" val="1571586952"/>
      </p:ext>
    </p:extLst>
  </p:cSld>
  <p:clrMapOvr>
    <a:masterClrMapping/>
  </p:clrMapOvr>
  <p:transition spd="med">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Example file systems</a:t>
            </a:r>
          </a:p>
          <a:p>
            <a:pPr lvl="1"/>
            <a:r>
              <a:rPr lang="en-US" dirty="0" smtClean="0"/>
              <a:t>MS-DOS file system</a:t>
            </a:r>
          </a:p>
          <a:p>
            <a:pPr lvl="1"/>
            <a:r>
              <a:rPr lang="en-US" dirty="0" smtClean="0"/>
              <a:t>Unix v7 file system</a:t>
            </a:r>
          </a:p>
          <a:p>
            <a:pPr lvl="1"/>
            <a:r>
              <a:rPr lang="en-US" dirty="0"/>
              <a:t>CD-ROM file </a:t>
            </a:r>
            <a:r>
              <a:rPr lang="en-US" dirty="0" smtClean="0"/>
              <a:t>systems</a:t>
            </a:r>
            <a:endParaRPr lang="en-US" dirty="0">
              <a:solidFill>
                <a:schemeClr val="bg1">
                  <a:lumMod val="75000"/>
                </a:schemeClr>
              </a:solidFill>
            </a:endParaRPr>
          </a:p>
          <a:p>
            <a:endParaRPr lang="en-US" dirty="0" smtClean="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111</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479898641"/>
      </p:ext>
    </p:extLst>
  </p:cSld>
  <p:clrMapOvr>
    <a:masterClrMapping/>
  </p:clrMapOvr>
  <p:transition spd="slow">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Have been used through Windows 98/ME/XP</a:t>
            </a:r>
          </a:p>
          <a:p>
            <a:r>
              <a:rPr lang="en-US" dirty="0" smtClean="0"/>
              <a:t>Uses a </a:t>
            </a:r>
            <a:r>
              <a:rPr lang="en-US" dirty="0" smtClean="0">
                <a:solidFill>
                  <a:srgbClr val="0000FF"/>
                </a:solidFill>
              </a:rPr>
              <a:t>file allocation table (FAT) </a:t>
            </a:r>
            <a:r>
              <a:rPr lang="en-US" dirty="0" smtClean="0"/>
              <a:t>to keep track of free blocks</a:t>
            </a:r>
          </a:p>
          <a:p>
            <a:pPr lvl="1"/>
            <a:r>
              <a:rPr lang="en-US" dirty="0" smtClean="0"/>
              <a:t>FAT-12, FAT-16, FAT-32: </a:t>
            </a:r>
            <a:r>
              <a:rPr lang="en-US" dirty="0" smtClean="0">
                <a:solidFill>
                  <a:srgbClr val="FF0000"/>
                </a:solidFill>
              </a:rPr>
              <a:t>differ on the number of bits a disk address contains</a:t>
            </a:r>
            <a:endParaRPr lang="en-US" dirty="0">
              <a:solidFill>
                <a:srgbClr val="FF000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112</a:t>
            </a:fld>
            <a:endParaRPr lang="en-US"/>
          </a:p>
        </p:txBody>
      </p:sp>
      <p:sp>
        <p:nvSpPr>
          <p:cNvPr id="6" name="Title 5"/>
          <p:cNvSpPr>
            <a:spLocks noGrp="1"/>
          </p:cNvSpPr>
          <p:nvPr>
            <p:ph type="title"/>
          </p:nvPr>
        </p:nvSpPr>
        <p:spPr/>
        <p:txBody>
          <a:bodyPr/>
          <a:lstStyle/>
          <a:p>
            <a:r>
              <a:rPr lang="en-US" dirty="0"/>
              <a:t>The MS-DOS File System (1)</a:t>
            </a:r>
          </a:p>
        </p:txBody>
      </p:sp>
      <p:pic>
        <p:nvPicPr>
          <p:cNvPr id="7" name="Picture 6" descr="D:\b\b4\IBM\04-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071" y="3644371"/>
            <a:ext cx="7553325" cy="20923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51815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a:t>
            </a:r>
            <a:r>
              <a:rPr lang="en-US" sz="2000" dirty="0" smtClean="0"/>
              <a:t>4-30. </a:t>
            </a:r>
            <a:r>
              <a:rPr lang="en-US" sz="2000" dirty="0"/>
              <a:t>The MS-DOS directory entry.</a:t>
            </a:r>
          </a:p>
        </p:txBody>
      </p:sp>
    </p:spTree>
    <p:extLst>
      <p:ext uri="{BB962C8B-B14F-4D97-AF65-F5344CB8AC3E}">
        <p14:creationId xmlns:p14="http://schemas.microsoft.com/office/powerpoint/2010/main" val="1855364802"/>
      </p:ext>
    </p:extLst>
  </p:cSld>
  <p:clrMapOvr>
    <a:masterClrMapping/>
  </p:clrMapOvr>
  <p:transition spd="slow">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113</a:t>
            </a:fld>
            <a:endParaRPr lang="en-US"/>
          </a:p>
        </p:txBody>
      </p:sp>
      <p:sp>
        <p:nvSpPr>
          <p:cNvPr id="6" name="Title 5"/>
          <p:cNvSpPr>
            <a:spLocks noGrp="1"/>
          </p:cNvSpPr>
          <p:nvPr>
            <p:ph type="title"/>
          </p:nvPr>
        </p:nvSpPr>
        <p:spPr/>
        <p:txBody>
          <a:bodyPr/>
          <a:lstStyle/>
          <a:p>
            <a:r>
              <a:rPr lang="en-US" dirty="0"/>
              <a:t>The MS-DOS File System (2)</a:t>
            </a:r>
            <a:br>
              <a:rPr lang="en-US" dirty="0"/>
            </a:br>
            <a:endParaRPr lang="en-US" dirty="0"/>
          </a:p>
        </p:txBody>
      </p:sp>
      <p:pic>
        <p:nvPicPr>
          <p:cNvPr id="7" name="Picture 6" descr="D:\b\b4\IBM\04-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1600200"/>
            <a:ext cx="6724650" cy="400685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a:t>
            </a:r>
            <a:r>
              <a:rPr lang="en-US" sz="2000" dirty="0" smtClean="0"/>
              <a:t>4-31. </a:t>
            </a:r>
            <a:r>
              <a:rPr lang="en-US" sz="2000" dirty="0"/>
              <a:t>Maximum partition size for different block </a:t>
            </a:r>
            <a:r>
              <a:rPr lang="en-US" sz="2000" dirty="0" smtClean="0"/>
              <a:t>sizes</a:t>
            </a:r>
            <a:endParaRPr lang="en-US" sz="2000" dirty="0"/>
          </a:p>
        </p:txBody>
      </p:sp>
    </p:spTree>
    <p:extLst>
      <p:ext uri="{BB962C8B-B14F-4D97-AF65-F5344CB8AC3E}">
        <p14:creationId xmlns:p14="http://schemas.microsoft.com/office/powerpoint/2010/main" val="544953144"/>
      </p:ext>
    </p:extLst>
  </p:cSld>
  <p:clrMapOvr>
    <a:masterClrMapping/>
  </p:clrMapOvr>
  <p:transition spd="slow">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Hierarchical structure</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114</a:t>
            </a:fld>
            <a:endParaRPr lang="en-US"/>
          </a:p>
        </p:txBody>
      </p:sp>
      <p:sp>
        <p:nvSpPr>
          <p:cNvPr id="6" name="Title 5"/>
          <p:cNvSpPr>
            <a:spLocks noGrp="1"/>
          </p:cNvSpPr>
          <p:nvPr>
            <p:ph type="title"/>
          </p:nvPr>
        </p:nvSpPr>
        <p:spPr/>
        <p:txBody>
          <a:bodyPr/>
          <a:lstStyle/>
          <a:p>
            <a:r>
              <a:rPr lang="en-US" dirty="0"/>
              <a:t>The UNIX V7 File System (1)</a:t>
            </a:r>
          </a:p>
        </p:txBody>
      </p:sp>
      <p:pic>
        <p:nvPicPr>
          <p:cNvPr id="7" name="Picture 6" descr="D:\b\b4\IBM\04-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92" y="2381855"/>
            <a:ext cx="4946120" cy="228396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1066800" y="4927547"/>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a:t>
            </a:r>
            <a:r>
              <a:rPr lang="en-US" sz="2000" dirty="0" smtClean="0"/>
              <a:t>4-32. </a:t>
            </a:r>
            <a:r>
              <a:rPr lang="en-US" sz="2000" dirty="0"/>
              <a:t>A UNIX V7 directory entry.</a:t>
            </a:r>
          </a:p>
        </p:txBody>
      </p:sp>
      <p:sp>
        <p:nvSpPr>
          <p:cNvPr id="9" name="TextBox 8"/>
          <p:cNvSpPr txBox="1"/>
          <p:nvPr/>
        </p:nvSpPr>
        <p:spPr>
          <a:xfrm>
            <a:off x="5861812" y="2263321"/>
            <a:ext cx="3220612" cy="923330"/>
          </a:xfrm>
          <a:prstGeom prst="rect">
            <a:avLst/>
          </a:prstGeom>
          <a:noFill/>
        </p:spPr>
        <p:txBody>
          <a:bodyPr wrap="square" rtlCol="0">
            <a:spAutoFit/>
          </a:bodyPr>
          <a:lstStyle/>
          <a:p>
            <a:r>
              <a:rPr lang="en-US" dirty="0">
                <a:solidFill>
                  <a:srgbClr val="FF0000"/>
                </a:solidFill>
              </a:rPr>
              <a:t>W</a:t>
            </a:r>
            <a:r>
              <a:rPr lang="en-US" dirty="0" smtClean="0">
                <a:solidFill>
                  <a:srgbClr val="FF0000"/>
                </a:solidFill>
              </a:rPr>
              <a:t>hat </a:t>
            </a:r>
            <a:r>
              <a:rPr lang="en-US" dirty="0">
                <a:solidFill>
                  <a:srgbClr val="FF0000"/>
                </a:solidFill>
              </a:rPr>
              <a:t>is the maximum number of files (including directories) per V7 file system can have? </a:t>
            </a:r>
          </a:p>
        </p:txBody>
      </p:sp>
    </p:spTree>
    <p:extLst>
      <p:ext uri="{BB962C8B-B14F-4D97-AF65-F5344CB8AC3E}">
        <p14:creationId xmlns:p14="http://schemas.microsoft.com/office/powerpoint/2010/main" val="436850499"/>
      </p:ext>
    </p:extLst>
  </p:cSld>
  <p:clrMapOvr>
    <a:masterClrMapping/>
  </p:clrMapOvr>
  <p:transition spd="slow">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115</a:t>
            </a:fld>
            <a:endParaRPr lang="en-US"/>
          </a:p>
        </p:txBody>
      </p:sp>
      <p:sp>
        <p:nvSpPr>
          <p:cNvPr id="6" name="Title 5"/>
          <p:cNvSpPr>
            <a:spLocks noGrp="1"/>
          </p:cNvSpPr>
          <p:nvPr>
            <p:ph type="title"/>
          </p:nvPr>
        </p:nvSpPr>
        <p:spPr>
          <a:xfrm>
            <a:off x="457200" y="690950"/>
            <a:ext cx="8229600" cy="621526"/>
          </a:xfrm>
        </p:spPr>
        <p:txBody>
          <a:bodyPr/>
          <a:lstStyle/>
          <a:p>
            <a:r>
              <a:rPr lang="en-US" dirty="0"/>
              <a:t>The UNIX V7 File System (2)</a:t>
            </a:r>
          </a:p>
        </p:txBody>
      </p:sp>
      <p:pic>
        <p:nvPicPr>
          <p:cNvPr id="7" name="Picture 6" descr="D:\b\b4\IBM\04-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44600"/>
            <a:ext cx="7010400" cy="43688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3"/>
          <p:cNvSpPr>
            <a:spLocks noChangeArrowheads="1"/>
          </p:cNvSpPr>
          <p:nvPr/>
        </p:nvSpPr>
        <p:spPr bwMode="auto">
          <a:xfrm>
            <a:off x="868363" y="5870575"/>
            <a:ext cx="7618412" cy="84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a:t>
            </a:r>
            <a:r>
              <a:rPr lang="en-US" sz="2000" dirty="0" smtClean="0"/>
              <a:t>4-33. </a:t>
            </a:r>
            <a:r>
              <a:rPr lang="en-US" sz="2000" dirty="0"/>
              <a:t>A UNIX </a:t>
            </a:r>
            <a:r>
              <a:rPr lang="en-US" sz="2000" dirty="0" err="1"/>
              <a:t>i</a:t>
            </a:r>
            <a:r>
              <a:rPr lang="en-US" sz="2000" dirty="0"/>
              <a:t>-node.</a:t>
            </a:r>
          </a:p>
        </p:txBody>
      </p:sp>
    </p:spTree>
    <p:extLst>
      <p:ext uri="{BB962C8B-B14F-4D97-AF65-F5344CB8AC3E}">
        <p14:creationId xmlns:p14="http://schemas.microsoft.com/office/powerpoint/2010/main" val="832576095"/>
      </p:ext>
    </p:extLst>
  </p:cSld>
  <p:clrMapOvr>
    <a:masterClrMapping/>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20000"/>
              </a:lnSpc>
            </a:pPr>
            <a:r>
              <a:rPr lang="en-US" dirty="0" smtClean="0"/>
              <a:t>I/O devices typically consist of a mechanical component and an electronic component</a:t>
            </a:r>
          </a:p>
          <a:p>
            <a:pPr>
              <a:lnSpc>
                <a:spcPct val="120000"/>
              </a:lnSpc>
            </a:pPr>
            <a:r>
              <a:rPr lang="en-US" dirty="0" smtClean="0"/>
              <a:t>Mechanical component: The device itself</a:t>
            </a:r>
          </a:p>
          <a:p>
            <a:pPr>
              <a:lnSpc>
                <a:spcPct val="120000"/>
              </a:lnSpc>
            </a:pPr>
            <a:r>
              <a:rPr lang="en-US" dirty="0" smtClean="0"/>
              <a:t>Electronic component: </a:t>
            </a:r>
            <a:r>
              <a:rPr lang="en-US" dirty="0" smtClean="0">
                <a:solidFill>
                  <a:srgbClr val="0000FF"/>
                </a:solidFill>
              </a:rPr>
              <a:t>Device controller (or adapter)</a:t>
            </a:r>
            <a:endParaRPr lang="en-US" dirty="0"/>
          </a:p>
          <a:p>
            <a:pPr>
              <a:lnSpc>
                <a:spcPct val="120000"/>
              </a:lnSpc>
            </a:pPr>
            <a:r>
              <a:rPr lang="en-US" dirty="0" smtClean="0"/>
              <a:t>Often follows a standard interface</a:t>
            </a:r>
          </a:p>
          <a:p>
            <a:pPr lvl="1">
              <a:lnSpc>
                <a:spcPct val="120000"/>
              </a:lnSpc>
            </a:pPr>
            <a:r>
              <a:rPr lang="en-US" dirty="0" smtClean="0"/>
              <a:t>E.g. ANSCI, IEEE, ISO, USB, FireWire (IEEE 1394)</a:t>
            </a:r>
          </a:p>
          <a:p>
            <a:pPr>
              <a:lnSpc>
                <a:spcPct val="120000"/>
              </a:lnSpc>
            </a:pPr>
            <a:r>
              <a:rPr lang="en-US" dirty="0" smtClean="0"/>
              <a:t>Has registers (for commands) and data buffer to communicate with CPU, e.g. video RAM</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116</a:t>
            </a:fld>
            <a:endParaRPr lang="en-US"/>
          </a:p>
        </p:txBody>
      </p:sp>
      <p:sp>
        <p:nvSpPr>
          <p:cNvPr id="6" name="Title 5"/>
          <p:cNvSpPr>
            <a:spLocks noGrp="1"/>
          </p:cNvSpPr>
          <p:nvPr>
            <p:ph type="title"/>
          </p:nvPr>
        </p:nvSpPr>
        <p:spPr/>
        <p:txBody>
          <a:bodyPr/>
          <a:lstStyle/>
          <a:p>
            <a:r>
              <a:rPr lang="en-US" dirty="0" smtClean="0"/>
              <a:t>Device Controllers</a:t>
            </a:r>
            <a:endParaRPr lang="en-US" dirty="0"/>
          </a:p>
        </p:txBody>
      </p:sp>
    </p:spTree>
    <p:extLst>
      <p:ext uri="{BB962C8B-B14F-4D97-AF65-F5344CB8AC3E}">
        <p14:creationId xmlns:p14="http://schemas.microsoft.com/office/powerpoint/2010/main" val="14723524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Two alternatives exist for how CPU communicates with the control registers and the device data buffers</a:t>
            </a:r>
          </a:p>
          <a:p>
            <a:pPr>
              <a:lnSpc>
                <a:spcPct val="120000"/>
              </a:lnSpc>
            </a:pPr>
            <a:r>
              <a:rPr lang="en-US" dirty="0" smtClean="0">
                <a:solidFill>
                  <a:srgbClr val="0000FF"/>
                </a:solidFill>
              </a:rPr>
              <a:t>Direct I/O (separate I/O and memory space, I/O-mapped I/O)</a:t>
            </a:r>
          </a:p>
          <a:p>
            <a:pPr lvl="1">
              <a:lnSpc>
                <a:spcPct val="120000"/>
              </a:lnSpc>
            </a:pPr>
            <a:r>
              <a:rPr lang="en-US" dirty="0" smtClean="0"/>
              <a:t>Each control register assigned an I/O port number (forms an I/O port space)</a:t>
            </a:r>
          </a:p>
          <a:p>
            <a:pPr lvl="1">
              <a:lnSpc>
                <a:spcPct val="120000"/>
              </a:lnSpc>
            </a:pPr>
            <a:r>
              <a:rPr lang="en-US" dirty="0" smtClean="0"/>
              <a:t>Use explicit I/O instruction to access I/O</a:t>
            </a:r>
          </a:p>
          <a:p>
            <a:pPr lvl="1">
              <a:lnSpc>
                <a:spcPct val="120000"/>
              </a:lnSpc>
            </a:pPr>
            <a:r>
              <a:rPr lang="en-US" dirty="0" smtClean="0"/>
              <a:t>E.g. IN REG, PORT; OUT PORT, REG</a:t>
            </a:r>
          </a:p>
          <a:p>
            <a:pPr lvl="1">
              <a:lnSpc>
                <a:spcPct val="120000"/>
              </a:lnSpc>
            </a:pPr>
            <a:r>
              <a:rPr lang="en-US" dirty="0" smtClean="0"/>
              <a:t>Completely different address spaces</a:t>
            </a:r>
          </a:p>
          <a:p>
            <a:pPr marL="457200" lvl="1" indent="0">
              <a:lnSpc>
                <a:spcPct val="120000"/>
              </a:lnSpc>
              <a:buNone/>
            </a:pPr>
            <a:r>
              <a:rPr lang="en-US" dirty="0"/>
              <a:t>f</a:t>
            </a:r>
            <a:r>
              <a:rPr lang="en-US" dirty="0" smtClean="0"/>
              <a:t>or memory and I/O</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117</a:t>
            </a:fld>
            <a:endParaRPr lang="en-US"/>
          </a:p>
        </p:txBody>
      </p:sp>
      <p:sp>
        <p:nvSpPr>
          <p:cNvPr id="6" name="Title 5"/>
          <p:cNvSpPr>
            <a:spLocks noGrp="1"/>
          </p:cNvSpPr>
          <p:nvPr>
            <p:ph type="title"/>
          </p:nvPr>
        </p:nvSpPr>
        <p:spPr/>
        <p:txBody>
          <a:bodyPr/>
          <a:lstStyle/>
          <a:p>
            <a:r>
              <a:rPr lang="en-US" dirty="0" smtClean="0"/>
              <a:t>Direct I/O</a:t>
            </a:r>
            <a:endParaRPr lang="en-US"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9413"/>
          <a:stretch/>
        </p:blipFill>
        <p:spPr bwMode="auto">
          <a:xfrm>
            <a:off x="5532967" y="3541715"/>
            <a:ext cx="3091535" cy="2617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Content Placeholder 1"/>
          <p:cNvSpPr txBox="1">
            <a:spLocks/>
          </p:cNvSpPr>
          <p:nvPr/>
        </p:nvSpPr>
        <p:spPr>
          <a:xfrm>
            <a:off x="-457200" y="5883275"/>
            <a:ext cx="9144000" cy="838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000" dirty="0" smtClean="0"/>
              <a:t>Figure 5-2. (a) Separate I/O and memory space</a:t>
            </a:r>
            <a:endParaRPr lang="en-US" sz="2000" dirty="0"/>
          </a:p>
        </p:txBody>
      </p:sp>
    </p:spTree>
    <p:extLst>
      <p:ext uri="{BB962C8B-B14F-4D97-AF65-F5344CB8AC3E}">
        <p14:creationId xmlns:p14="http://schemas.microsoft.com/office/powerpoint/2010/main" val="681651792"/>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118</a:t>
            </a:fld>
            <a:endParaRPr lang="en-US"/>
          </a:p>
        </p:txBody>
      </p:sp>
      <p:sp>
        <p:nvSpPr>
          <p:cNvPr id="6" name="Title 5"/>
          <p:cNvSpPr>
            <a:spLocks noGrp="1"/>
          </p:cNvSpPr>
          <p:nvPr>
            <p:ph type="title"/>
          </p:nvPr>
        </p:nvSpPr>
        <p:spPr>
          <a:xfrm>
            <a:off x="457200" y="761794"/>
            <a:ext cx="8229600" cy="621526"/>
          </a:xfrm>
        </p:spPr>
        <p:txBody>
          <a:bodyPr/>
          <a:lstStyle/>
          <a:p>
            <a:r>
              <a:rPr lang="en-US" dirty="0"/>
              <a:t>Memory-Mapped I/O </a:t>
            </a:r>
            <a:r>
              <a:rPr lang="en-US" dirty="0" smtClean="0"/>
              <a:t>(</a:t>
            </a:r>
            <a:r>
              <a:rPr lang="en-US" dirty="0"/>
              <a:t>1</a:t>
            </a:r>
            <a:r>
              <a:rPr lang="en-US" dirty="0" smtClean="0"/>
              <a:t>)</a:t>
            </a:r>
            <a:endParaRPr lang="en-US"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610" r="2400"/>
          <a:stretch/>
        </p:blipFill>
        <p:spPr bwMode="auto">
          <a:xfrm>
            <a:off x="4377268" y="3421592"/>
            <a:ext cx="4388004" cy="2693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Content Placeholder 1"/>
          <p:cNvSpPr>
            <a:spLocks noGrp="1"/>
          </p:cNvSpPr>
          <p:nvPr>
            <p:ph idx="1"/>
          </p:nvPr>
        </p:nvSpPr>
        <p:spPr>
          <a:xfrm>
            <a:off x="0" y="6115050"/>
            <a:ext cx="9144000" cy="838200"/>
          </a:xfrm>
        </p:spPr>
        <p:txBody>
          <a:bodyPr>
            <a:normAutofit/>
          </a:bodyPr>
          <a:lstStyle/>
          <a:p>
            <a:pPr marL="0" indent="0" algn="ctr" eaLnBrk="1" hangingPunct="1">
              <a:buNone/>
            </a:pPr>
            <a:r>
              <a:rPr lang="en-US" sz="2000" dirty="0"/>
              <a:t>Figure 5-2. </a:t>
            </a:r>
            <a:r>
              <a:rPr lang="en-US" sz="2000" dirty="0" smtClean="0"/>
              <a:t>(</a:t>
            </a:r>
            <a:r>
              <a:rPr lang="en-US" sz="2000" dirty="0"/>
              <a:t>b) Memory-mapped I/O. (c) Hybrid.</a:t>
            </a:r>
          </a:p>
        </p:txBody>
      </p:sp>
      <p:sp>
        <p:nvSpPr>
          <p:cNvPr id="9" name="Content Placeholder 1"/>
          <p:cNvSpPr txBox="1">
            <a:spLocks/>
          </p:cNvSpPr>
          <p:nvPr/>
        </p:nvSpPr>
        <p:spPr>
          <a:xfrm>
            <a:off x="457200" y="1219200"/>
            <a:ext cx="8229600" cy="50673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0000FF"/>
                </a:solidFill>
              </a:rPr>
              <a:t>Memory-mapped I/O</a:t>
            </a:r>
            <a:r>
              <a:rPr lang="en-US" dirty="0" smtClean="0"/>
              <a:t>: map all control registers into the memory space (single unified address space)</a:t>
            </a:r>
          </a:p>
          <a:p>
            <a:r>
              <a:rPr lang="en-US" dirty="0" smtClean="0"/>
              <a:t>Control registers assigned unique memory addresses (at top)</a:t>
            </a:r>
          </a:p>
          <a:p>
            <a:r>
              <a:rPr lang="en-US" dirty="0" smtClean="0"/>
              <a:t>Usually a second signal line used to tell whether I/O space or memory space needed, then memory or I/O responds</a:t>
            </a:r>
          </a:p>
          <a:p>
            <a:endParaRPr lang="en-US" dirty="0" smtClean="0">
              <a:solidFill>
                <a:srgbClr val="0000FF"/>
              </a:solidFill>
            </a:endParaRPr>
          </a:p>
          <a:p>
            <a:r>
              <a:rPr lang="en-US" dirty="0" smtClean="0">
                <a:solidFill>
                  <a:srgbClr val="0000FF"/>
                </a:solidFill>
              </a:rPr>
              <a:t>Hybrid scheme </a:t>
            </a:r>
            <a:r>
              <a:rPr lang="en-US" dirty="0" smtClean="0"/>
              <a:t>also exists</a:t>
            </a:r>
            <a:endParaRPr lang="en-US" dirty="0"/>
          </a:p>
        </p:txBody>
      </p:sp>
    </p:spTree>
    <p:extLst>
      <p:ext uri="{BB962C8B-B14F-4D97-AF65-F5344CB8AC3E}">
        <p14:creationId xmlns:p14="http://schemas.microsoft.com/office/powerpoint/2010/main" val="184389504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Advantages</a:t>
            </a:r>
          </a:p>
          <a:p>
            <a:endParaRPr lang="en-US" dirty="0" smtClean="0"/>
          </a:p>
          <a:p>
            <a:r>
              <a:rPr lang="en-US" dirty="0" smtClean="0"/>
              <a:t>Device control registers can be addressed in C/C++ (like other variables) thus programs can be written entirely in C/C++</a:t>
            </a:r>
          </a:p>
          <a:p>
            <a:endParaRPr lang="en-US" dirty="0" smtClean="0"/>
          </a:p>
          <a:p>
            <a:r>
              <a:rPr lang="en-US" dirty="0" smtClean="0"/>
              <a:t>No special protection needed, OS simply refrains from putting the portion of address space containing control registers to any virtual address space</a:t>
            </a:r>
          </a:p>
          <a:p>
            <a:endParaRPr lang="en-US" dirty="0" smtClean="0"/>
          </a:p>
          <a:p>
            <a:r>
              <a:rPr lang="en-US" dirty="0" smtClean="0"/>
              <a:t>Every instruction that can reference memory can be used to reference control registers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119</a:t>
            </a:fld>
            <a:endParaRPr lang="en-US"/>
          </a:p>
        </p:txBody>
      </p:sp>
      <p:sp>
        <p:nvSpPr>
          <p:cNvPr id="6" name="Title 5"/>
          <p:cNvSpPr>
            <a:spLocks noGrp="1"/>
          </p:cNvSpPr>
          <p:nvPr>
            <p:ph type="title"/>
          </p:nvPr>
        </p:nvSpPr>
        <p:spPr/>
        <p:txBody>
          <a:bodyPr/>
          <a:lstStyle/>
          <a:p>
            <a:r>
              <a:rPr lang="en-US" dirty="0"/>
              <a:t>Memory-Mapped I/O </a:t>
            </a:r>
            <a:r>
              <a:rPr lang="en-US" dirty="0" smtClean="0"/>
              <a:t>(2)</a:t>
            </a:r>
            <a:endParaRPr lang="en-US" dirty="0"/>
          </a:p>
        </p:txBody>
      </p:sp>
    </p:spTree>
    <p:extLst>
      <p:ext uri="{BB962C8B-B14F-4D97-AF65-F5344CB8AC3E}">
        <p14:creationId xmlns:p14="http://schemas.microsoft.com/office/powerpoint/2010/main" val="7528265"/>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26"/>
          <p:cNvSpPr>
            <a:spLocks noChangeArrowheads="1"/>
          </p:cNvSpPr>
          <p:nvPr/>
        </p:nvSpPr>
        <p:spPr bwMode="auto">
          <a:xfrm>
            <a:off x="0" y="60198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-10. </a:t>
            </a:r>
            <a:r>
              <a:rPr lang="en-US" sz="2400" dirty="0"/>
              <a:t>Structure of a disk drive.</a:t>
            </a:r>
          </a:p>
        </p:txBody>
      </p:sp>
      <p:sp>
        <p:nvSpPr>
          <p:cNvPr id="130051" name="Rectangle 1027"/>
          <p:cNvSpPr>
            <a:spLocks noChangeArrowheads="1"/>
          </p:cNvSpPr>
          <p:nvPr/>
        </p:nvSpPr>
        <p:spPr bwMode="auto">
          <a:xfrm>
            <a:off x="0" y="473021"/>
            <a:ext cx="9144000" cy="16605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smtClean="0">
                <a:latin typeface="+mj-lt"/>
              </a:rPr>
              <a:t>Disks (Hard Disk Drives)</a:t>
            </a:r>
            <a:endParaRPr lang="en-US" sz="3200" u="sng" dirty="0">
              <a:latin typeface="+mj-lt"/>
            </a:endParaRPr>
          </a:p>
        </p:txBody>
      </p:sp>
      <p:pic>
        <p:nvPicPr>
          <p:cNvPr id="130053" name="Picture 1029" descr="D:\b\b4\IBM\01-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080" y="2536218"/>
            <a:ext cx="5230146" cy="301108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147A6618-DCE6-40F4-82EF-E57E973A1A3D}" type="datetime1">
              <a:rPr lang="en-US" altLang="zh-CN" smtClean="0"/>
              <a:pPr/>
              <a:t>12/4/18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12</a:t>
            </a:fld>
            <a:endParaRPr lang="en-US"/>
          </a:p>
        </p:txBody>
      </p:sp>
      <p:sp>
        <p:nvSpPr>
          <p:cNvPr id="2" name="TextBox 1"/>
          <p:cNvSpPr txBox="1"/>
          <p:nvPr/>
        </p:nvSpPr>
        <p:spPr>
          <a:xfrm>
            <a:off x="224491" y="1860014"/>
            <a:ext cx="3413277" cy="2308324"/>
          </a:xfrm>
          <a:prstGeom prst="rect">
            <a:avLst/>
          </a:prstGeom>
          <a:noFill/>
        </p:spPr>
        <p:txBody>
          <a:bodyPr wrap="none" rtlCol="0">
            <a:spAutoFit/>
          </a:bodyPr>
          <a:lstStyle/>
          <a:p>
            <a:r>
              <a:rPr lang="en-US" dirty="0" smtClean="0"/>
              <a:t>90% of data stored in HDDs</a:t>
            </a:r>
          </a:p>
          <a:p>
            <a:endParaRPr lang="en-US" dirty="0"/>
          </a:p>
          <a:p>
            <a:r>
              <a:rPr lang="en-US" dirty="0" smtClean="0"/>
              <a:t>Platter, surface, arm, head</a:t>
            </a:r>
          </a:p>
          <a:p>
            <a:r>
              <a:rPr lang="en-US" dirty="0" smtClean="0"/>
              <a:t>Track, sector (fixed size, e.g. 512B)</a:t>
            </a:r>
          </a:p>
          <a:p>
            <a:r>
              <a:rPr lang="en-US" dirty="0" smtClean="0"/>
              <a:t>Cylinder</a:t>
            </a:r>
          </a:p>
          <a:p>
            <a:endParaRPr lang="en-US" dirty="0"/>
          </a:p>
          <a:p>
            <a:r>
              <a:rPr lang="en-US" dirty="0" smtClean="0"/>
              <a:t>Physical addressing (CHS)</a:t>
            </a:r>
          </a:p>
          <a:p>
            <a:r>
              <a:rPr lang="en-US" dirty="0" smtClean="0"/>
              <a:t>Cylinder, Head, Sector</a:t>
            </a:r>
          </a:p>
        </p:txBody>
      </p:sp>
      <p:sp>
        <p:nvSpPr>
          <p:cNvPr id="3" name="TextBox 2"/>
          <p:cNvSpPr txBox="1"/>
          <p:nvPr/>
        </p:nvSpPr>
        <p:spPr>
          <a:xfrm>
            <a:off x="224492" y="4566655"/>
            <a:ext cx="317494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Flash-memory based storage will eventually replace</a:t>
            </a:r>
            <a:endParaRPr lang="en-US" dirty="0"/>
          </a:p>
        </p:txBody>
      </p:sp>
    </p:spTree>
    <p:extLst>
      <p:ext uri="{BB962C8B-B14F-4D97-AF65-F5344CB8AC3E}">
        <p14:creationId xmlns:p14="http://schemas.microsoft.com/office/powerpoint/2010/main" val="1545293253"/>
      </p:ext>
    </p:extLst>
  </p:cSld>
  <p:clrMapOvr>
    <a:masterClrMapping/>
  </p:clrMapOvr>
  <p:transition spd="slow">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69508"/>
            <a:ext cx="8229600" cy="5151967"/>
          </a:xfrm>
        </p:spPr>
        <p:txBody>
          <a:bodyPr/>
          <a:lstStyle/>
          <a:p>
            <a:r>
              <a:rPr lang="en-US" dirty="0" smtClean="0">
                <a:solidFill>
                  <a:srgbClr val="FF0000"/>
                </a:solidFill>
              </a:rPr>
              <a:t>Disadvantages</a:t>
            </a:r>
          </a:p>
          <a:p>
            <a:r>
              <a:rPr lang="en-US" dirty="0" smtClean="0"/>
              <a:t>Caching is problematic, need to disable caching control registers, per page basic -&gt; add complexity</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120</a:t>
            </a:fld>
            <a:endParaRPr lang="en-US"/>
          </a:p>
        </p:txBody>
      </p:sp>
      <p:sp>
        <p:nvSpPr>
          <p:cNvPr id="6" name="Title 5"/>
          <p:cNvSpPr>
            <a:spLocks noGrp="1"/>
          </p:cNvSpPr>
          <p:nvPr>
            <p:ph type="title"/>
          </p:nvPr>
        </p:nvSpPr>
        <p:spPr>
          <a:xfrm>
            <a:off x="457200" y="741220"/>
            <a:ext cx="8229600" cy="621526"/>
          </a:xfrm>
        </p:spPr>
        <p:txBody>
          <a:bodyPr/>
          <a:lstStyle/>
          <a:p>
            <a:r>
              <a:rPr lang="en-US" dirty="0"/>
              <a:t>Memory-Mapped </a:t>
            </a:r>
            <a:r>
              <a:rPr lang="en-US"/>
              <a:t>I/O </a:t>
            </a:r>
            <a:r>
              <a:rPr lang="en-US" smtClean="0"/>
              <a:t>(3)</a:t>
            </a:r>
            <a:endParaRPr lang="en-US" dirty="0"/>
          </a:p>
        </p:txBody>
      </p:sp>
    </p:spTree>
    <p:extLst>
      <p:ext uri="{BB962C8B-B14F-4D97-AF65-F5344CB8AC3E}">
        <p14:creationId xmlns:p14="http://schemas.microsoft.com/office/powerpoint/2010/main" val="197349832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CPU can waste cycles if directly interacts with I/O devices</a:t>
            </a:r>
          </a:p>
          <a:p>
            <a:r>
              <a:rPr lang="en-US" dirty="0" smtClean="0"/>
              <a:t>A DMA scheme is often used to free up CPU</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121</a:t>
            </a:fld>
            <a:endParaRPr lang="en-US"/>
          </a:p>
        </p:txBody>
      </p:sp>
      <p:sp>
        <p:nvSpPr>
          <p:cNvPr id="6" name="Title 5"/>
          <p:cNvSpPr>
            <a:spLocks noGrp="1"/>
          </p:cNvSpPr>
          <p:nvPr>
            <p:ph type="title"/>
          </p:nvPr>
        </p:nvSpPr>
        <p:spPr/>
        <p:txBody>
          <a:bodyPr/>
          <a:lstStyle/>
          <a:p>
            <a:r>
              <a:rPr lang="en-US" dirty="0"/>
              <a:t>Direct Memory Access (DMA)</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58" y="2763897"/>
            <a:ext cx="7453842" cy="3272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Content Placeholder 1"/>
          <p:cNvSpPr txBox="1">
            <a:spLocks/>
          </p:cNvSpPr>
          <p:nvPr/>
        </p:nvSpPr>
        <p:spPr>
          <a:xfrm>
            <a:off x="0" y="6036733"/>
            <a:ext cx="9144000" cy="838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000" dirty="0" smtClean="0"/>
              <a:t>Figure 5-4. Operation of a DMA transfer.</a:t>
            </a:r>
            <a:endParaRPr lang="en-US" sz="2000" dirty="0"/>
          </a:p>
        </p:txBody>
      </p:sp>
    </p:spTree>
    <p:extLst>
      <p:ext uri="{BB962C8B-B14F-4D97-AF65-F5344CB8AC3E}">
        <p14:creationId xmlns:p14="http://schemas.microsoft.com/office/powerpoint/2010/main" val="701487588"/>
      </p:ext>
    </p:extLst>
  </p:cSld>
  <p:clrMapOvr>
    <a:masterClrMapping/>
  </p:clrMapOvr>
  <p:transition spd="med">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122</a:t>
            </a:fld>
            <a:endParaRPr lang="en-US"/>
          </a:p>
        </p:txBody>
      </p:sp>
      <p:sp>
        <p:nvSpPr>
          <p:cNvPr id="6" name="Title 5"/>
          <p:cNvSpPr>
            <a:spLocks noGrp="1"/>
          </p:cNvSpPr>
          <p:nvPr>
            <p:ph type="title"/>
          </p:nvPr>
        </p:nvSpPr>
        <p:spPr/>
        <p:txBody>
          <a:bodyPr/>
          <a:lstStyle/>
          <a:p>
            <a:r>
              <a:rPr lang="en-US" dirty="0"/>
              <a:t>Direct Memory Access (DMA)</a:t>
            </a:r>
          </a:p>
        </p:txBody>
      </p:sp>
      <p:sp>
        <p:nvSpPr>
          <p:cNvPr id="2" name="Content Placeholder 1"/>
          <p:cNvSpPr>
            <a:spLocks noGrp="1"/>
          </p:cNvSpPr>
          <p:nvPr>
            <p:ph idx="1"/>
          </p:nvPr>
        </p:nvSpPr>
        <p:spPr/>
        <p:txBody>
          <a:bodyPr/>
          <a:lstStyle/>
          <a:p>
            <a:r>
              <a:rPr lang="en-US" dirty="0" smtClean="0"/>
              <a:t>DMA varies, the simple one handles one transfer at a time</a:t>
            </a:r>
          </a:p>
          <a:p>
            <a:r>
              <a:rPr lang="en-US" dirty="0" smtClean="0"/>
              <a:t>Complex ones handle multiple transfers once</a:t>
            </a:r>
          </a:p>
          <a:p>
            <a:endParaRPr lang="en-US" dirty="0"/>
          </a:p>
          <a:p>
            <a:endParaRPr lang="en-US" dirty="0"/>
          </a:p>
          <a:p>
            <a:r>
              <a:rPr lang="en-US" dirty="0" smtClean="0"/>
              <a:t>Device internal buffer needed even with DMA as:</a:t>
            </a:r>
          </a:p>
          <a:p>
            <a:pPr lvl="1"/>
            <a:r>
              <a:rPr lang="en-US" dirty="0" smtClean="0"/>
              <a:t>Verify the checksum before a DMA transfer</a:t>
            </a:r>
          </a:p>
          <a:p>
            <a:pPr lvl="1"/>
            <a:r>
              <a:rPr lang="en-US" dirty="0" smtClean="0"/>
              <a:t>Better efficiency </a:t>
            </a:r>
            <a:endParaRPr lang="en-US" dirty="0"/>
          </a:p>
        </p:txBody>
      </p:sp>
    </p:spTree>
    <p:extLst>
      <p:ext uri="{BB962C8B-B14F-4D97-AF65-F5344CB8AC3E}">
        <p14:creationId xmlns:p14="http://schemas.microsoft.com/office/powerpoint/2010/main" val="157926953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pPr marL="457200" lvl="1" indent="0">
              <a:buNone/>
            </a:pPr>
            <a:endParaRPr lang="en-US" dirty="0"/>
          </a:p>
          <a:p>
            <a:r>
              <a:rPr lang="en-US" dirty="0">
                <a:solidFill>
                  <a:srgbClr val="BFBFBF"/>
                </a:solidFill>
              </a:rPr>
              <a:t>Quiz 3 </a:t>
            </a:r>
            <a:r>
              <a:rPr lang="en-US" dirty="0" smtClean="0">
                <a:solidFill>
                  <a:srgbClr val="BFBFBF"/>
                </a:solidFill>
              </a:rPr>
              <a:t>review</a:t>
            </a:r>
          </a:p>
          <a:p>
            <a:r>
              <a:rPr lang="en-US" dirty="0" smtClean="0">
                <a:solidFill>
                  <a:schemeClr val="bg1">
                    <a:lumMod val="75000"/>
                  </a:schemeClr>
                </a:solidFill>
              </a:rPr>
              <a:t>Principles </a:t>
            </a:r>
            <a:r>
              <a:rPr lang="en-US" dirty="0">
                <a:solidFill>
                  <a:schemeClr val="bg1">
                    <a:lumMod val="75000"/>
                  </a:schemeClr>
                </a:solidFill>
              </a:rPr>
              <a:t>of I/O Hardware</a:t>
            </a:r>
          </a:p>
          <a:p>
            <a:pPr lvl="1"/>
            <a:r>
              <a:rPr lang="en-US" dirty="0">
                <a:solidFill>
                  <a:schemeClr val="bg1">
                    <a:lumMod val="75000"/>
                  </a:schemeClr>
                </a:solidFill>
              </a:rPr>
              <a:t>I/O devices and device controllers</a:t>
            </a:r>
          </a:p>
          <a:p>
            <a:pPr lvl="1"/>
            <a:r>
              <a:rPr lang="en-US" dirty="0">
                <a:solidFill>
                  <a:schemeClr val="bg1">
                    <a:lumMod val="75000"/>
                  </a:schemeClr>
                </a:solidFill>
              </a:rPr>
              <a:t>Memory-mapped I/O and Direct Memory Access (DMA)</a:t>
            </a:r>
          </a:p>
          <a:p>
            <a:r>
              <a:rPr lang="en-US" dirty="0"/>
              <a:t>Principles of I/O Software</a:t>
            </a:r>
          </a:p>
          <a:p>
            <a:pPr lvl="1"/>
            <a:r>
              <a:rPr lang="en-US" dirty="0"/>
              <a:t>Goals of I/O software</a:t>
            </a:r>
          </a:p>
          <a:p>
            <a:pPr lvl="1"/>
            <a:r>
              <a:rPr lang="en-US" dirty="0"/>
              <a:t>Programmed I/O, interrupt-driven I/O and I/O using </a:t>
            </a:r>
            <a:r>
              <a:rPr lang="en-US" dirty="0" smtClean="0"/>
              <a:t>DMA</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123</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2032715086"/>
      </p:ext>
    </p:extLst>
  </p:cSld>
  <p:clrMapOvr>
    <a:masterClrMapping/>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solidFill>
                  <a:srgbClr val="0000FF"/>
                </a:solidFill>
              </a:rPr>
              <a:t>Device independence</a:t>
            </a:r>
          </a:p>
          <a:p>
            <a:pPr lvl="1"/>
            <a:r>
              <a:rPr lang="en-US" dirty="0" smtClean="0"/>
              <a:t>Programs developed should be independent from devices</a:t>
            </a:r>
          </a:p>
          <a:p>
            <a:pPr lvl="1"/>
            <a:r>
              <a:rPr lang="en-US" dirty="0" smtClean="0"/>
              <a:t>E.g. read a file on a hard disk drive/CD-ROM/DVD/USB drive</a:t>
            </a:r>
          </a:p>
          <a:p>
            <a:pPr lvl="1"/>
            <a:r>
              <a:rPr lang="en-US" dirty="0" smtClean="0"/>
              <a:t>OS needs to take care of the difference of devices and hides them</a:t>
            </a:r>
          </a:p>
          <a:p>
            <a:endParaRPr lang="en-US" dirty="0" smtClean="0"/>
          </a:p>
          <a:p>
            <a:r>
              <a:rPr lang="en-US" dirty="0" smtClean="0">
                <a:solidFill>
                  <a:srgbClr val="0000FF"/>
                </a:solidFill>
              </a:rPr>
              <a:t>Uniform naming</a:t>
            </a:r>
          </a:p>
          <a:p>
            <a:pPr lvl="1"/>
            <a:r>
              <a:rPr lang="en-US" dirty="0" smtClean="0"/>
              <a:t>Name of a device should be a string or an integer, independent from the device</a:t>
            </a:r>
          </a:p>
          <a:p>
            <a:endParaRPr lang="en-US" dirty="0"/>
          </a:p>
          <a:p>
            <a:r>
              <a:rPr lang="en-US" dirty="0" smtClean="0">
                <a:solidFill>
                  <a:srgbClr val="0000FF"/>
                </a:solidFill>
              </a:rPr>
              <a:t>Error handling</a:t>
            </a:r>
          </a:p>
          <a:p>
            <a:pPr lvl="1"/>
            <a:r>
              <a:rPr lang="en-US" dirty="0" smtClean="0"/>
              <a:t>Error handling should be as close to the hardware as possible</a:t>
            </a:r>
          </a:p>
          <a:p>
            <a:pPr lvl="1"/>
            <a:r>
              <a:rPr lang="en-US" dirty="0" smtClean="0"/>
              <a:t>E.g. controller -&gt; device driver -&gt; upper layers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124</a:t>
            </a:fld>
            <a:endParaRPr lang="en-US"/>
          </a:p>
        </p:txBody>
      </p:sp>
      <p:sp>
        <p:nvSpPr>
          <p:cNvPr id="6" name="Title 5"/>
          <p:cNvSpPr>
            <a:spLocks noGrp="1"/>
          </p:cNvSpPr>
          <p:nvPr>
            <p:ph type="title"/>
          </p:nvPr>
        </p:nvSpPr>
        <p:spPr/>
        <p:txBody>
          <a:bodyPr/>
          <a:lstStyle/>
          <a:p>
            <a:r>
              <a:rPr lang="en-US" dirty="0" smtClean="0"/>
              <a:t>Goals of the I/O Software (1)</a:t>
            </a:r>
            <a:endParaRPr lang="en-US" dirty="0"/>
          </a:p>
        </p:txBody>
      </p:sp>
    </p:spTree>
    <p:extLst>
      <p:ext uri="{BB962C8B-B14F-4D97-AF65-F5344CB8AC3E}">
        <p14:creationId xmlns:p14="http://schemas.microsoft.com/office/powerpoint/2010/main" val="1672593926"/>
      </p:ext>
    </p:extLst>
  </p:cSld>
  <p:clrMapOvr>
    <a:masterClrMapping/>
  </p:clrMapOvr>
  <p:transition spd="med">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407400" cy="4783914"/>
          </a:xfrm>
        </p:spPr>
        <p:txBody>
          <a:bodyPr/>
          <a:lstStyle/>
          <a:p>
            <a:r>
              <a:rPr lang="en-US" dirty="0" smtClean="0">
                <a:solidFill>
                  <a:srgbClr val="0000FF"/>
                </a:solidFill>
              </a:rPr>
              <a:t>Synchronous </a:t>
            </a:r>
            <a:r>
              <a:rPr lang="en-US" dirty="0" err="1" smtClean="0">
                <a:solidFill>
                  <a:srgbClr val="0000FF"/>
                </a:solidFill>
              </a:rPr>
              <a:t>v.s</a:t>
            </a:r>
            <a:r>
              <a:rPr lang="en-US" dirty="0" smtClean="0">
                <a:solidFill>
                  <a:srgbClr val="0000FF"/>
                </a:solidFill>
              </a:rPr>
              <a:t>. Asynchronous </a:t>
            </a:r>
          </a:p>
          <a:p>
            <a:pPr lvl="1"/>
            <a:r>
              <a:rPr lang="en-US" dirty="0" smtClean="0"/>
              <a:t>Synchronous: blocking (lower performance), easier to develop programs</a:t>
            </a:r>
          </a:p>
          <a:p>
            <a:pPr lvl="1"/>
            <a:r>
              <a:rPr lang="en-US" dirty="0" smtClean="0"/>
              <a:t>Asynchronous: interrupt-driven, non-blocking, harder to develop</a:t>
            </a:r>
          </a:p>
          <a:p>
            <a:pPr lvl="1"/>
            <a:endParaRPr lang="en-US" dirty="0"/>
          </a:p>
          <a:p>
            <a:r>
              <a:rPr lang="en-US" dirty="0" smtClean="0">
                <a:solidFill>
                  <a:srgbClr val="0000FF"/>
                </a:solidFill>
              </a:rPr>
              <a:t>Buffering (often needed)</a:t>
            </a:r>
          </a:p>
          <a:p>
            <a:endParaRPr lang="en-US" dirty="0">
              <a:solidFill>
                <a:srgbClr val="0000FF"/>
              </a:solidFill>
            </a:endParaRPr>
          </a:p>
          <a:p>
            <a:r>
              <a:rPr lang="en-US" dirty="0" smtClean="0">
                <a:solidFill>
                  <a:srgbClr val="0000FF"/>
                </a:solidFill>
              </a:rPr>
              <a:t>Sharable </a:t>
            </a:r>
            <a:r>
              <a:rPr lang="en-US" dirty="0" err="1" smtClean="0">
                <a:solidFill>
                  <a:srgbClr val="0000FF"/>
                </a:solidFill>
              </a:rPr>
              <a:t>v.s</a:t>
            </a:r>
            <a:r>
              <a:rPr lang="en-US" dirty="0" smtClean="0">
                <a:solidFill>
                  <a:srgbClr val="0000FF"/>
                </a:solidFill>
              </a:rPr>
              <a:t>. dedicated devices</a:t>
            </a:r>
          </a:p>
          <a:p>
            <a:pPr lvl="1"/>
            <a:r>
              <a:rPr lang="en-US" dirty="0" smtClean="0"/>
              <a:t>Some devices can be shared by multiple users simultaneously, e.g. disks, whereas some others are not, e.g. printers</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125</a:t>
            </a:fld>
            <a:endParaRPr lang="en-US"/>
          </a:p>
        </p:txBody>
      </p:sp>
      <p:sp>
        <p:nvSpPr>
          <p:cNvPr id="6" name="Title 5"/>
          <p:cNvSpPr>
            <a:spLocks noGrp="1"/>
          </p:cNvSpPr>
          <p:nvPr>
            <p:ph type="title"/>
          </p:nvPr>
        </p:nvSpPr>
        <p:spPr/>
        <p:txBody>
          <a:bodyPr/>
          <a:lstStyle/>
          <a:p>
            <a:r>
              <a:rPr lang="en-US" dirty="0"/>
              <a:t>Goals of the I/O Software </a:t>
            </a:r>
            <a:r>
              <a:rPr lang="en-US" dirty="0" smtClean="0"/>
              <a:t>(2)</a:t>
            </a:r>
            <a:endParaRPr lang="en-US" dirty="0"/>
          </a:p>
        </p:txBody>
      </p:sp>
    </p:spTree>
    <p:extLst>
      <p:ext uri="{BB962C8B-B14F-4D97-AF65-F5344CB8AC3E}">
        <p14:creationId xmlns:p14="http://schemas.microsoft.com/office/powerpoint/2010/main" val="725175052"/>
      </p:ext>
    </p:extLst>
  </p:cSld>
  <p:clrMapOvr>
    <a:masterClrMapping/>
  </p:clrMapOvr>
  <p:transition spd="med">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Chapter </a:t>
            </a:r>
            <a:r>
              <a:rPr lang="en-US" dirty="0"/>
              <a:t>5</a:t>
            </a:r>
            <a:r>
              <a:rPr lang="en-US" dirty="0" smtClean="0"/>
              <a:t>:</a:t>
            </a:r>
            <a:endParaRPr lang="en-US" dirty="0"/>
          </a:p>
          <a:p>
            <a:r>
              <a:rPr lang="en-US" dirty="0"/>
              <a:t>Section 5.1</a:t>
            </a:r>
          </a:p>
          <a:p>
            <a:r>
              <a:rPr lang="en-US"/>
              <a:t>Section </a:t>
            </a:r>
            <a:r>
              <a:rPr lang="en-US" smtClean="0"/>
              <a:t>5.2</a:t>
            </a:r>
            <a:endParaRPr lang="en-US" dirty="0"/>
          </a:p>
          <a:p>
            <a:endParaRPr lang="en-US" dirty="0" smtClean="0"/>
          </a:p>
          <a:p>
            <a:endParaRPr lang="en-US" dirty="0"/>
          </a:p>
          <a:p>
            <a:pPr marL="0" indent="0">
              <a:buNone/>
            </a:pPr>
            <a:endParaRPr lang="en-US" dirty="0"/>
          </a:p>
          <a:p>
            <a:pPr marL="0" indent="0">
              <a:buNone/>
            </a:pPr>
            <a:endParaRPr lang="en-US" dirty="0"/>
          </a:p>
          <a:p>
            <a:pPr marL="0" indent="0">
              <a:buNone/>
            </a:pPr>
            <a:endParaRPr lang="en-US" dirty="0" smtClean="0"/>
          </a:p>
        </p:txBody>
      </p:sp>
      <p:sp>
        <p:nvSpPr>
          <p:cNvPr id="2" name="Date Placeholder 1"/>
          <p:cNvSpPr>
            <a:spLocks noGrp="1"/>
          </p:cNvSpPr>
          <p:nvPr>
            <p:ph type="dt" sz="half" idx="10"/>
          </p:nvPr>
        </p:nvSpPr>
        <p:spPr/>
        <p:txBody>
          <a:bodyPr/>
          <a:lstStyle/>
          <a:p>
            <a:fld id="{52ABBB52-D186-264B-B6B8-688F4CAB6400}" type="datetime1">
              <a:rPr lang="en-US" smtClean="0"/>
              <a:t>12/4/18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126</a:t>
            </a:fld>
            <a:endParaRPr lang="en-US"/>
          </a:p>
        </p:txBody>
      </p:sp>
      <p:sp>
        <p:nvSpPr>
          <p:cNvPr id="5" name="Title 4"/>
          <p:cNvSpPr>
            <a:spLocks noGrp="1"/>
          </p:cNvSpPr>
          <p:nvPr>
            <p:ph type="title"/>
          </p:nvPr>
        </p:nvSpPr>
        <p:spPr/>
        <p:txBody>
          <a:bodyPr/>
          <a:lstStyle/>
          <a:p>
            <a:r>
              <a:rPr lang="en-US" dirty="0" smtClean="0"/>
              <a:t>Readings</a:t>
            </a:r>
            <a:endParaRPr lang="en-US" dirty="0"/>
          </a:p>
        </p:txBody>
      </p:sp>
    </p:spTree>
    <p:extLst>
      <p:ext uri="{BB962C8B-B14F-4D97-AF65-F5344CB8AC3E}">
        <p14:creationId xmlns:p14="http://schemas.microsoft.com/office/powerpoint/2010/main" val="1047402239"/>
      </p:ext>
    </p:extLst>
  </p:cSld>
  <p:clrMapOvr>
    <a:masterClrMapping/>
  </p:clrMapOvr>
  <p:transition spd="med">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20000"/>
              </a:lnSpc>
            </a:pPr>
            <a:r>
              <a:rPr lang="en-US" dirty="0" smtClean="0">
                <a:solidFill>
                  <a:srgbClr val="0000FF"/>
                </a:solidFill>
              </a:rPr>
              <a:t>Device driver</a:t>
            </a:r>
            <a:r>
              <a:rPr lang="en-US" dirty="0" smtClean="0"/>
              <a:t>: a device-specific code that controls devices</a:t>
            </a:r>
          </a:p>
          <a:p>
            <a:pPr>
              <a:lnSpc>
                <a:spcPct val="120000"/>
              </a:lnSpc>
            </a:pPr>
            <a:r>
              <a:rPr lang="en-US" dirty="0" smtClean="0"/>
              <a:t>Normally provided by devices’ manufacturer</a:t>
            </a:r>
          </a:p>
          <a:p>
            <a:pPr lvl="1">
              <a:lnSpc>
                <a:spcPct val="120000"/>
              </a:lnSpc>
            </a:pPr>
            <a:r>
              <a:rPr lang="en-US" dirty="0" smtClean="0"/>
              <a:t>Usually handles one device type or one class of related devices</a:t>
            </a:r>
          </a:p>
          <a:p>
            <a:pPr>
              <a:lnSpc>
                <a:spcPct val="120000"/>
              </a:lnSpc>
            </a:pPr>
            <a:r>
              <a:rPr lang="en-US" dirty="0" smtClean="0"/>
              <a:t>Normally part of OS kernel </a:t>
            </a:r>
          </a:p>
          <a:p>
            <a:pPr>
              <a:lnSpc>
                <a:spcPct val="120000"/>
              </a:lnSpc>
            </a:pPr>
            <a:r>
              <a:rPr lang="en-US" dirty="0" smtClean="0"/>
              <a:t>Normally needs OS to have a well-defined model for what an outsider driver does and how interacts with the rest OS</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127</a:t>
            </a:fld>
            <a:endParaRPr lang="en-US"/>
          </a:p>
        </p:txBody>
      </p:sp>
      <p:sp>
        <p:nvSpPr>
          <p:cNvPr id="6" name="Title 5"/>
          <p:cNvSpPr>
            <a:spLocks noGrp="1"/>
          </p:cNvSpPr>
          <p:nvPr>
            <p:ph type="title"/>
          </p:nvPr>
        </p:nvSpPr>
        <p:spPr/>
        <p:txBody>
          <a:bodyPr/>
          <a:lstStyle/>
          <a:p>
            <a:r>
              <a:rPr lang="en-US" dirty="0" smtClean="0"/>
              <a:t>Device Drivers (1)</a:t>
            </a:r>
            <a:endParaRPr lang="en-US" dirty="0"/>
          </a:p>
        </p:txBody>
      </p:sp>
    </p:spTree>
    <p:extLst>
      <p:ext uri="{BB962C8B-B14F-4D97-AF65-F5344CB8AC3E}">
        <p14:creationId xmlns:p14="http://schemas.microsoft.com/office/powerpoint/2010/main" val="174860998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128</a:t>
            </a:fld>
            <a:endParaRPr lang="en-US"/>
          </a:p>
        </p:txBody>
      </p:sp>
      <p:sp>
        <p:nvSpPr>
          <p:cNvPr id="6" name="Title 5"/>
          <p:cNvSpPr>
            <a:spLocks noGrp="1"/>
          </p:cNvSpPr>
          <p:nvPr>
            <p:ph type="title"/>
          </p:nvPr>
        </p:nvSpPr>
        <p:spPr>
          <a:xfrm>
            <a:off x="457200" y="627063"/>
            <a:ext cx="3485691" cy="774695"/>
          </a:xfrm>
        </p:spPr>
        <p:txBody>
          <a:bodyPr/>
          <a:lstStyle/>
          <a:p>
            <a:r>
              <a:rPr lang="en-US" dirty="0"/>
              <a:t>Device </a:t>
            </a:r>
            <a:r>
              <a:rPr lang="en-US" dirty="0" smtClean="0"/>
              <a:t>Drivers (2)</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5" y="614363"/>
            <a:ext cx="5476875" cy="541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5"/>
          <p:cNvSpPr>
            <a:spLocks noGrp="1"/>
          </p:cNvSpPr>
          <p:nvPr>
            <p:ph idx="1"/>
          </p:nvPr>
        </p:nvSpPr>
        <p:spPr>
          <a:xfrm>
            <a:off x="0" y="3006725"/>
            <a:ext cx="3548063" cy="3851275"/>
          </a:xfrm>
        </p:spPr>
        <p:txBody>
          <a:bodyPr>
            <a:normAutofit/>
          </a:bodyPr>
          <a:lstStyle/>
          <a:p>
            <a:pPr marL="0" indent="0" algn="ctr" eaLnBrk="1" hangingPunct="1">
              <a:buNone/>
            </a:pPr>
            <a:r>
              <a:rPr lang="en-US" sz="2000" dirty="0"/>
              <a:t>Figure 5-12. Logical positioning of device drivers. In reality all communication between drivers and device controllers goes over the bus.</a:t>
            </a:r>
          </a:p>
        </p:txBody>
      </p:sp>
    </p:spTree>
    <p:extLst>
      <p:ext uri="{BB962C8B-B14F-4D97-AF65-F5344CB8AC3E}">
        <p14:creationId xmlns:p14="http://schemas.microsoft.com/office/powerpoint/2010/main" val="574224665"/>
      </p:ext>
    </p:extLst>
  </p:cSld>
  <p:clrMapOvr>
    <a:masterClrMapping/>
  </p:clrMapOvr>
  <p:transition spd="med">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Functionalities</a:t>
            </a:r>
          </a:p>
          <a:p>
            <a:pPr lvl="1"/>
            <a:r>
              <a:rPr lang="en-US" dirty="0" smtClean="0"/>
              <a:t>Accept </a:t>
            </a:r>
            <a:r>
              <a:rPr lang="en-US" dirty="0" smtClean="0">
                <a:solidFill>
                  <a:srgbClr val="0000FF"/>
                </a:solidFill>
              </a:rPr>
              <a:t>abstract read/write requests </a:t>
            </a:r>
            <a:r>
              <a:rPr lang="en-US" dirty="0" smtClean="0"/>
              <a:t>from the device-independent software above it</a:t>
            </a:r>
          </a:p>
          <a:p>
            <a:pPr lvl="1"/>
            <a:r>
              <a:rPr lang="en-US" dirty="0" smtClean="0"/>
              <a:t>Manage devices, initialize devices, manage power and logs</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129</a:t>
            </a:fld>
            <a:endParaRPr lang="en-US"/>
          </a:p>
        </p:txBody>
      </p:sp>
      <p:sp>
        <p:nvSpPr>
          <p:cNvPr id="6" name="Title 5"/>
          <p:cNvSpPr>
            <a:spLocks noGrp="1"/>
          </p:cNvSpPr>
          <p:nvPr>
            <p:ph type="title"/>
          </p:nvPr>
        </p:nvSpPr>
        <p:spPr/>
        <p:txBody>
          <a:bodyPr/>
          <a:lstStyle/>
          <a:p>
            <a:r>
              <a:rPr lang="en-US" dirty="0" smtClean="0"/>
              <a:t>Device Drivers (3)</a:t>
            </a:r>
            <a:endParaRPr lang="en-US" dirty="0"/>
          </a:p>
        </p:txBody>
      </p:sp>
    </p:spTree>
    <p:extLst>
      <p:ext uri="{BB962C8B-B14F-4D97-AF65-F5344CB8AC3E}">
        <p14:creationId xmlns:p14="http://schemas.microsoft.com/office/powerpoint/2010/main" val="711570011"/>
      </p:ext>
    </p:extLst>
  </p:cSld>
  <p:clrMapOvr>
    <a:masterClrMapping/>
  </p:clrMapOvr>
  <p:transition spd="med">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445472" cy="4567145"/>
          </a:xfrm>
        </p:spPr>
        <p:txBody>
          <a:bodyPr/>
          <a:lstStyle/>
          <a:p>
            <a:pPr>
              <a:lnSpc>
                <a:spcPct val="120000"/>
              </a:lnSpc>
            </a:pPr>
            <a:r>
              <a:rPr lang="en-US" dirty="0" smtClean="0"/>
              <a:t>I/O devices heavily interact with OS (in </a:t>
            </a:r>
            <a:r>
              <a:rPr lang="en-US" dirty="0" err="1" smtClean="0"/>
              <a:t>addt</a:t>
            </a:r>
            <a:r>
              <a:rPr lang="en-US" dirty="0" smtClean="0"/>
              <a:t>. to CPU &amp; memory)</a:t>
            </a:r>
          </a:p>
          <a:p>
            <a:pPr>
              <a:lnSpc>
                <a:spcPct val="120000"/>
              </a:lnSpc>
            </a:pPr>
            <a:r>
              <a:rPr lang="en-US" dirty="0" smtClean="0"/>
              <a:t>Generally consist of</a:t>
            </a:r>
          </a:p>
          <a:p>
            <a:pPr lvl="1">
              <a:lnSpc>
                <a:spcPct val="120000"/>
              </a:lnSpc>
            </a:pPr>
            <a:r>
              <a:rPr lang="en-US" dirty="0" smtClean="0"/>
              <a:t>A controller: a chip/a set of chips controlling the device (can be complex)</a:t>
            </a:r>
          </a:p>
          <a:p>
            <a:pPr lvl="1">
              <a:lnSpc>
                <a:spcPct val="120000"/>
              </a:lnSpc>
            </a:pPr>
            <a:r>
              <a:rPr lang="en-US" dirty="0" smtClean="0"/>
              <a:t>The device itself, e.g. disks, NIC (network interface card)</a:t>
            </a:r>
          </a:p>
          <a:p>
            <a:pPr>
              <a:lnSpc>
                <a:spcPct val="120000"/>
              </a:lnSpc>
            </a:pPr>
            <a:r>
              <a:rPr lang="en-US" dirty="0" smtClean="0"/>
              <a:t>Device Driver</a:t>
            </a:r>
          </a:p>
          <a:p>
            <a:pPr lvl="1">
              <a:lnSpc>
                <a:spcPct val="120000"/>
              </a:lnSpc>
            </a:pPr>
            <a:r>
              <a:rPr lang="en-US" dirty="0" smtClean="0"/>
              <a:t>The software that talks to the controller</a:t>
            </a:r>
          </a:p>
          <a:p>
            <a:pPr lvl="1">
              <a:lnSpc>
                <a:spcPct val="120000"/>
              </a:lnSpc>
            </a:pPr>
            <a:r>
              <a:rPr lang="en-US" dirty="0" smtClean="0"/>
              <a:t>Part of OS (can run kernel mode), manage devices and hide dirty hardware details</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13</a:t>
            </a:fld>
            <a:endParaRPr lang="en-US"/>
          </a:p>
        </p:txBody>
      </p:sp>
      <p:sp>
        <p:nvSpPr>
          <p:cNvPr id="6" name="Title 5"/>
          <p:cNvSpPr>
            <a:spLocks noGrp="1"/>
          </p:cNvSpPr>
          <p:nvPr>
            <p:ph type="title"/>
          </p:nvPr>
        </p:nvSpPr>
        <p:spPr/>
        <p:txBody>
          <a:bodyPr/>
          <a:lstStyle/>
          <a:p>
            <a:r>
              <a:rPr lang="en-US" dirty="0" smtClean="0"/>
              <a:t>I/O Devices</a:t>
            </a:r>
            <a:endParaRPr lang="en-US" dirty="0"/>
          </a:p>
        </p:txBody>
      </p:sp>
    </p:spTree>
    <p:extLst>
      <p:ext uri="{BB962C8B-B14F-4D97-AF65-F5344CB8AC3E}">
        <p14:creationId xmlns:p14="http://schemas.microsoft.com/office/powerpoint/2010/main" val="749184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130</a:t>
            </a:fld>
            <a:endParaRPr lang="en-US"/>
          </a:p>
        </p:txBody>
      </p:sp>
      <p:sp>
        <p:nvSpPr>
          <p:cNvPr id="6" name="Title 5"/>
          <p:cNvSpPr>
            <a:spLocks noGrp="1"/>
          </p:cNvSpPr>
          <p:nvPr>
            <p:ph type="title"/>
          </p:nvPr>
        </p:nvSpPr>
        <p:spPr>
          <a:xfrm>
            <a:off x="449529" y="761794"/>
            <a:ext cx="8229600" cy="621526"/>
          </a:xfrm>
        </p:spPr>
        <p:txBody>
          <a:bodyPr/>
          <a:lstStyle/>
          <a:p>
            <a:r>
              <a:rPr lang="en-US" dirty="0"/>
              <a:t>Uniform Interfacing for Device Drivers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90" y="2934230"/>
            <a:ext cx="7550678" cy="3049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1"/>
          <p:cNvSpPr>
            <a:spLocks noGrp="1"/>
          </p:cNvSpPr>
          <p:nvPr>
            <p:ph idx="1"/>
          </p:nvPr>
        </p:nvSpPr>
        <p:spPr>
          <a:xfrm>
            <a:off x="0" y="5715000"/>
            <a:ext cx="9144000" cy="838200"/>
          </a:xfrm>
        </p:spPr>
        <p:txBody>
          <a:bodyPr>
            <a:normAutofit/>
          </a:bodyPr>
          <a:lstStyle/>
          <a:p>
            <a:pPr marL="0" indent="0" algn="ctr" eaLnBrk="1" hangingPunct="1">
              <a:buNone/>
            </a:pPr>
            <a:r>
              <a:rPr lang="en-US" sz="2000" dirty="0"/>
              <a:t>Figure 5-14. (a) Without a standard driver interface. </a:t>
            </a:r>
            <a:br>
              <a:rPr lang="en-US" sz="2000" dirty="0"/>
            </a:br>
            <a:r>
              <a:rPr lang="en-US" sz="2000" dirty="0"/>
              <a:t>(b) With a standard driver interface.</a:t>
            </a:r>
          </a:p>
        </p:txBody>
      </p:sp>
      <p:sp>
        <p:nvSpPr>
          <p:cNvPr id="9" name="Content Placeholder 1"/>
          <p:cNvSpPr txBox="1">
            <a:spLocks/>
          </p:cNvSpPr>
          <p:nvPr/>
        </p:nvSpPr>
        <p:spPr>
          <a:xfrm>
            <a:off x="457200" y="1227667"/>
            <a:ext cx="8229600" cy="50588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0000FF"/>
                </a:solidFill>
              </a:rPr>
              <a:t>Same driver interface desired</a:t>
            </a:r>
          </a:p>
          <a:p>
            <a:r>
              <a:rPr lang="en-US" dirty="0" smtClean="0"/>
              <a:t>OS defines a set of functions that drivers must supply</a:t>
            </a:r>
          </a:p>
          <a:p>
            <a:r>
              <a:rPr lang="en-US" dirty="0" smtClean="0"/>
              <a:t>OS sets unified device names as well, e.g. with major device number and minor device number</a:t>
            </a:r>
            <a:endParaRPr lang="en-US" dirty="0"/>
          </a:p>
        </p:txBody>
      </p:sp>
    </p:spTree>
    <p:extLst>
      <p:ext uri="{BB962C8B-B14F-4D97-AF65-F5344CB8AC3E}">
        <p14:creationId xmlns:p14="http://schemas.microsoft.com/office/powerpoint/2010/main" val="20744734"/>
      </p:ext>
    </p:extLst>
  </p:cSld>
  <p:clrMapOvr>
    <a:masterClrMapping/>
  </p:clrMapOvr>
  <p:transition spd="med">
    <p:push di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131</a:t>
            </a:fld>
            <a:endParaRPr lang="en-US"/>
          </a:p>
        </p:txBody>
      </p:sp>
      <p:sp>
        <p:nvSpPr>
          <p:cNvPr id="6" name="Title 5"/>
          <p:cNvSpPr>
            <a:spLocks noGrp="1"/>
          </p:cNvSpPr>
          <p:nvPr>
            <p:ph type="title"/>
          </p:nvPr>
        </p:nvSpPr>
        <p:spPr/>
        <p:txBody>
          <a:bodyPr/>
          <a:lstStyle/>
          <a:p>
            <a:r>
              <a:rPr lang="en-US" dirty="0" smtClean="0"/>
              <a:t>Summary of I/O Software Layers</a:t>
            </a: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84792"/>
            <a:ext cx="8264525" cy="361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1"/>
          <p:cNvSpPr>
            <a:spLocks noGrp="1"/>
          </p:cNvSpPr>
          <p:nvPr>
            <p:ph idx="1"/>
          </p:nvPr>
        </p:nvSpPr>
        <p:spPr>
          <a:xfrm>
            <a:off x="0" y="5619750"/>
            <a:ext cx="9144000" cy="838200"/>
          </a:xfrm>
        </p:spPr>
        <p:txBody>
          <a:bodyPr>
            <a:normAutofit/>
          </a:bodyPr>
          <a:lstStyle/>
          <a:p>
            <a:pPr marL="0" indent="0" algn="ctr" eaLnBrk="1" hangingPunct="1">
              <a:buNone/>
            </a:pPr>
            <a:r>
              <a:rPr lang="en-US" sz="2000" dirty="0"/>
              <a:t>Figure 5-17. Layers of the I/O system and the </a:t>
            </a:r>
            <a:r>
              <a:rPr lang="en-US" sz="2000" dirty="0" smtClean="0"/>
              <a:t>main </a:t>
            </a:r>
            <a:r>
              <a:rPr lang="en-US" sz="2000" dirty="0"/>
              <a:t>functions of each layer.</a:t>
            </a:r>
          </a:p>
        </p:txBody>
      </p:sp>
    </p:spTree>
    <p:extLst>
      <p:ext uri="{BB962C8B-B14F-4D97-AF65-F5344CB8AC3E}">
        <p14:creationId xmlns:p14="http://schemas.microsoft.com/office/powerpoint/2010/main" val="764393524"/>
      </p:ext>
    </p:extLst>
  </p:cSld>
  <p:clrMapOvr>
    <a:masterClrMapping/>
  </p:clrMapOvr>
  <p:transition spd="med">
    <p:push di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pPr marL="457200" lvl="1" indent="0">
              <a:buNone/>
            </a:pPr>
            <a:endParaRPr lang="en-US" dirty="0"/>
          </a:p>
          <a:p>
            <a:r>
              <a:rPr lang="en-US" dirty="0" smtClean="0">
                <a:solidFill>
                  <a:schemeClr val="bg1">
                    <a:lumMod val="75000"/>
                  </a:schemeClr>
                </a:solidFill>
              </a:rPr>
              <a:t>Principles </a:t>
            </a:r>
            <a:r>
              <a:rPr lang="en-US" dirty="0">
                <a:solidFill>
                  <a:schemeClr val="bg1">
                    <a:lumMod val="75000"/>
                  </a:schemeClr>
                </a:solidFill>
              </a:rPr>
              <a:t>of I/O Software</a:t>
            </a:r>
          </a:p>
          <a:p>
            <a:pPr lvl="1"/>
            <a:r>
              <a:rPr lang="en-US" dirty="0" smtClean="0">
                <a:solidFill>
                  <a:schemeClr val="bg1">
                    <a:lumMod val="75000"/>
                  </a:schemeClr>
                </a:solidFill>
              </a:rPr>
              <a:t>Programmed </a:t>
            </a:r>
            <a:r>
              <a:rPr lang="en-US" dirty="0">
                <a:solidFill>
                  <a:schemeClr val="bg1">
                    <a:lumMod val="75000"/>
                  </a:schemeClr>
                </a:solidFill>
              </a:rPr>
              <a:t>I/O, interrupt-driven I/O and I/O using DMA</a:t>
            </a:r>
          </a:p>
          <a:p>
            <a:r>
              <a:rPr lang="en-US" dirty="0">
                <a:solidFill>
                  <a:schemeClr val="bg1">
                    <a:lumMod val="75000"/>
                  </a:schemeClr>
                </a:solidFill>
              </a:rPr>
              <a:t>I/O Software Layers</a:t>
            </a:r>
          </a:p>
          <a:p>
            <a:pPr lvl="1"/>
            <a:r>
              <a:rPr lang="en-US" dirty="0">
                <a:solidFill>
                  <a:schemeClr val="bg1">
                    <a:lumMod val="75000"/>
                  </a:schemeClr>
                </a:solidFill>
              </a:rPr>
              <a:t>Interrupt handlers, device drivers</a:t>
            </a:r>
          </a:p>
          <a:p>
            <a:pPr lvl="1"/>
            <a:r>
              <a:rPr lang="en-US" dirty="0">
                <a:solidFill>
                  <a:schemeClr val="bg1">
                    <a:lumMod val="75000"/>
                  </a:schemeClr>
                </a:solidFill>
              </a:rPr>
              <a:t>Device-independent I/O software, user-space I/O </a:t>
            </a:r>
            <a:r>
              <a:rPr lang="en-US" dirty="0" smtClean="0">
                <a:solidFill>
                  <a:schemeClr val="bg1">
                    <a:lumMod val="75000"/>
                  </a:schemeClr>
                </a:solidFill>
              </a:rPr>
              <a:t>software</a:t>
            </a:r>
          </a:p>
          <a:p>
            <a:r>
              <a:rPr lang="en-US" dirty="0"/>
              <a:t>Disks</a:t>
            </a:r>
          </a:p>
          <a:p>
            <a:pPr lvl="1"/>
            <a:r>
              <a:rPr lang="en-US" dirty="0"/>
              <a:t>Magnetic </a:t>
            </a:r>
            <a:r>
              <a:rPr lang="en-US" dirty="0" smtClean="0"/>
              <a:t>disks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132</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914781514"/>
      </p:ext>
    </p:extLst>
  </p:cSld>
  <p:clrMapOvr>
    <a:masterClrMapping/>
  </p:clrMapOvr>
  <p:transition spd="med">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
          <p:cNvSpPr>
            <a:spLocks noGrp="1" noChangeArrowheads="1"/>
          </p:cNvSpPr>
          <p:nvPr>
            <p:ph type="title"/>
          </p:nvPr>
        </p:nvSpPr>
        <p:spPr>
          <a:xfrm>
            <a:off x="457200" y="812594"/>
            <a:ext cx="8229600" cy="621526"/>
          </a:xfrm>
          <a:ln/>
        </p:spPr>
        <p:txBody>
          <a:bodyPr/>
          <a:lstStyle/>
          <a:p>
            <a:r>
              <a:rPr lang="en-US" dirty="0"/>
              <a:t>Magnetic </a:t>
            </a:r>
            <a:r>
              <a:rPr lang="en-US" dirty="0" smtClean="0"/>
              <a:t>Disks</a:t>
            </a:r>
            <a:endParaRPr lang="en-US" dirty="0"/>
          </a:p>
        </p:txBody>
      </p:sp>
      <p:pic>
        <p:nvPicPr>
          <p:cNvPr id="96258" name="Picture 2"/>
          <p:cNvPicPr>
            <a:picLocks noChangeAspect="1" noChangeArrowheads="1"/>
          </p:cNvPicPr>
          <p:nvPr/>
        </p:nvPicPr>
        <p:blipFill>
          <a:blip r:embed="rId2"/>
          <a:srcRect/>
          <a:stretch>
            <a:fillRect/>
          </a:stretch>
        </p:blipFill>
        <p:spPr bwMode="auto">
          <a:xfrm>
            <a:off x="1068784" y="1417638"/>
            <a:ext cx="7054453" cy="4700365"/>
          </a:xfrm>
          <a:prstGeom prst="rect">
            <a:avLst/>
          </a:prstGeom>
          <a:noFill/>
          <a:ln w="12700" cap="flat">
            <a:noFill/>
            <a:miter lim="800000"/>
            <a:headEnd/>
            <a:tailEnd/>
          </a:ln>
        </p:spPr>
      </p:pic>
      <p:sp>
        <p:nvSpPr>
          <p:cNvPr id="5" name="Slide Number Placeholder 3"/>
          <p:cNvSpPr>
            <a:spLocks noGrp="1"/>
          </p:cNvSpPr>
          <p:nvPr>
            <p:ph type="sldNum" sz="quarter" idx="12"/>
          </p:nvPr>
        </p:nvSpPr>
        <p:spPr>
          <a:xfrm>
            <a:off x="8610600" y="6483350"/>
            <a:ext cx="384175" cy="365125"/>
          </a:xfrm>
        </p:spPr>
        <p:txBody>
          <a:bodyPr/>
          <a:lstStyle/>
          <a:p>
            <a:fld id="{61DF39F4-7961-ED4A-9548-B797DD0F7C8D}" type="slidenum">
              <a:rPr lang="en-US" smtClean="0"/>
              <a:pPr/>
              <a:t>133</a:t>
            </a:fld>
            <a:endParaRPr lang="en-US"/>
          </a:p>
        </p:txBody>
      </p:sp>
      <p:sp>
        <p:nvSpPr>
          <p:cNvPr id="10" name="Date Placeholder 2"/>
          <p:cNvSpPr>
            <a:spLocks noGrp="1"/>
          </p:cNvSpPr>
          <p:nvPr>
            <p:ph type="dt" sz="half" idx="10"/>
          </p:nvPr>
        </p:nvSpPr>
        <p:spPr>
          <a:xfrm>
            <a:off x="457200" y="6356350"/>
            <a:ext cx="2133600" cy="365125"/>
          </a:xfrm>
        </p:spPr>
        <p:txBody>
          <a:bodyPr/>
          <a:lstStyle/>
          <a:p>
            <a:fld id="{C94E3762-5D8A-3A4E-B6DB-2FE9B8FB070F}" type="datetime1">
              <a:rPr lang="en-US" smtClean="0"/>
              <a:t>12/4/18</a:t>
            </a:fld>
            <a:endParaRPr lang="en-US"/>
          </a:p>
        </p:txBody>
      </p:sp>
      <p:sp>
        <p:nvSpPr>
          <p:cNvPr id="11" name="Footer Placeholder 3"/>
          <p:cNvSpPr>
            <a:spLocks noGrp="1"/>
          </p:cNvSpPr>
          <p:nvPr>
            <p:ph type="ftr" sz="quarter" idx="11"/>
          </p:nvPr>
        </p:nvSpPr>
        <p:spPr>
          <a:xfrm>
            <a:off x="3124200" y="6356350"/>
            <a:ext cx="2895600" cy="365125"/>
          </a:xfrm>
        </p:spPr>
        <p:txBody>
          <a:bodyPr/>
          <a:lstStyle/>
          <a:p>
            <a:r>
              <a:rPr lang="en-US" smtClean="0"/>
              <a:t>Yong Chen, Texas Tech University</a:t>
            </a:r>
            <a:endParaRPr lang="en-US" dirty="0" smtClean="0"/>
          </a:p>
        </p:txBody>
      </p:sp>
    </p:spTree>
    <p:extLst>
      <p:ext uri="{BB962C8B-B14F-4D97-AF65-F5344CB8AC3E}">
        <p14:creationId xmlns:p14="http://schemas.microsoft.com/office/powerpoint/2010/main" val="897476925"/>
      </p:ext>
    </p:extLst>
  </p:cSld>
  <p:clrMapOvr>
    <a:masterClrMapping/>
  </p:clrMapOvr>
  <p:transition spd="med">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1"/>
          <p:cNvSpPr>
            <a:spLocks noGrp="1" noChangeArrowheads="1"/>
          </p:cNvSpPr>
          <p:nvPr>
            <p:ph type="title"/>
          </p:nvPr>
        </p:nvSpPr>
        <p:spPr>
          <a:ln/>
        </p:spPr>
        <p:txBody>
          <a:bodyPr/>
          <a:lstStyle/>
          <a:p>
            <a:r>
              <a:rPr lang="en-US"/>
              <a:t>Disk Drive Performance</a:t>
            </a:r>
          </a:p>
        </p:txBody>
      </p:sp>
      <p:sp>
        <p:nvSpPr>
          <p:cNvPr id="102402" name="Rectangle 2"/>
          <p:cNvSpPr>
            <a:spLocks noGrp="1" noChangeArrowheads="1"/>
          </p:cNvSpPr>
          <p:nvPr>
            <p:ph type="body" idx="1"/>
          </p:nvPr>
        </p:nvSpPr>
        <p:spPr>
          <a:ln/>
        </p:spPr>
        <p:txBody>
          <a:bodyPr/>
          <a:lstStyle/>
          <a:p>
            <a:pPr marL="625056"/>
            <a:r>
              <a:rPr lang="en-US" dirty="0"/>
              <a:t>Write/Read Requests arrive at the disk as block (sector) requests</a:t>
            </a:r>
          </a:p>
          <a:p>
            <a:pPr marL="625056"/>
            <a:r>
              <a:rPr lang="en-US" dirty="0">
                <a:solidFill>
                  <a:srgbClr val="0000FF"/>
                </a:solidFill>
              </a:rPr>
              <a:t>Seek Time</a:t>
            </a:r>
            <a:r>
              <a:rPr lang="en-US" dirty="0"/>
              <a:t>:   Disk head must move to the correct track</a:t>
            </a:r>
          </a:p>
          <a:p>
            <a:pPr marL="625056"/>
            <a:r>
              <a:rPr lang="en-US" dirty="0">
                <a:solidFill>
                  <a:srgbClr val="0000FF"/>
                </a:solidFill>
              </a:rPr>
              <a:t>Latency</a:t>
            </a:r>
            <a:r>
              <a:rPr lang="en-US" dirty="0"/>
              <a:t>:  Time for the rotation of the disk to reach the correct sector</a:t>
            </a:r>
          </a:p>
          <a:p>
            <a:pPr marL="937584" lvl="1"/>
            <a:r>
              <a:rPr lang="en-US" dirty="0"/>
              <a:t>Best Case:  0</a:t>
            </a:r>
          </a:p>
          <a:p>
            <a:pPr marL="937584" lvl="1"/>
            <a:r>
              <a:rPr lang="en-US" dirty="0"/>
              <a:t>Worst Case:  Full Rotation  (15K RPM = 250 RPS = 4 </a:t>
            </a:r>
            <a:r>
              <a:rPr lang="en-US" dirty="0" err="1"/>
              <a:t>millisecs</a:t>
            </a:r>
            <a:r>
              <a:rPr lang="en-US" dirty="0"/>
              <a:t>)</a:t>
            </a:r>
          </a:p>
          <a:p>
            <a:pPr marL="625056"/>
            <a:r>
              <a:rPr lang="en-US" dirty="0">
                <a:solidFill>
                  <a:srgbClr val="0000FF"/>
                </a:solidFill>
              </a:rPr>
              <a:t>Access </a:t>
            </a:r>
            <a:r>
              <a:rPr lang="en-US" dirty="0" smtClean="0">
                <a:solidFill>
                  <a:srgbClr val="0000FF"/>
                </a:solidFill>
              </a:rPr>
              <a:t>Time</a:t>
            </a:r>
          </a:p>
          <a:p>
            <a:pPr marL="1025106" lvl="1"/>
            <a:r>
              <a:rPr lang="en-US" dirty="0" smtClean="0"/>
              <a:t>Seek </a:t>
            </a:r>
            <a:r>
              <a:rPr lang="en-US" dirty="0"/>
              <a:t>Time + Latency + Transfer Time</a:t>
            </a:r>
          </a:p>
        </p:txBody>
      </p:sp>
      <p:sp>
        <p:nvSpPr>
          <p:cNvPr id="5" name="Slide Number Placeholder 3"/>
          <p:cNvSpPr>
            <a:spLocks noGrp="1"/>
          </p:cNvSpPr>
          <p:nvPr>
            <p:ph type="sldNum" sz="quarter" idx="12"/>
          </p:nvPr>
        </p:nvSpPr>
        <p:spPr>
          <a:xfrm>
            <a:off x="8610600" y="6489700"/>
            <a:ext cx="384175" cy="365125"/>
          </a:xfrm>
        </p:spPr>
        <p:txBody>
          <a:bodyPr/>
          <a:lstStyle/>
          <a:p>
            <a:fld id="{61DF39F4-7961-ED4A-9548-B797DD0F7C8D}" type="slidenum">
              <a:rPr lang="en-US" smtClean="0"/>
              <a:pPr/>
              <a:t>134</a:t>
            </a:fld>
            <a:endParaRPr lang="en-US"/>
          </a:p>
        </p:txBody>
      </p:sp>
      <p:pic>
        <p:nvPicPr>
          <p:cNvPr id="7" name="Picture 6"/>
          <p:cNvPicPr>
            <a:picLocks noChangeAspect="1"/>
          </p:cNvPicPr>
          <p:nvPr/>
        </p:nvPicPr>
        <p:blipFill>
          <a:blip r:embed="rId2"/>
          <a:stretch>
            <a:fillRect/>
          </a:stretch>
        </p:blipFill>
        <p:spPr>
          <a:xfrm>
            <a:off x="5362575" y="4490061"/>
            <a:ext cx="3324225" cy="2045677"/>
          </a:xfrm>
          <a:prstGeom prst="rect">
            <a:avLst/>
          </a:prstGeom>
        </p:spPr>
      </p:pic>
      <p:sp>
        <p:nvSpPr>
          <p:cNvPr id="8" name="Date Placeholder 2"/>
          <p:cNvSpPr>
            <a:spLocks noGrp="1"/>
          </p:cNvSpPr>
          <p:nvPr>
            <p:ph type="dt" sz="half" idx="10"/>
          </p:nvPr>
        </p:nvSpPr>
        <p:spPr>
          <a:xfrm>
            <a:off x="457200" y="6356350"/>
            <a:ext cx="2133600" cy="365125"/>
          </a:xfrm>
        </p:spPr>
        <p:txBody>
          <a:bodyPr/>
          <a:lstStyle/>
          <a:p>
            <a:fld id="{C94E3762-5D8A-3A4E-B6DB-2FE9B8FB070F}" type="datetime1">
              <a:rPr lang="en-US" smtClean="0"/>
              <a:t>12/4/18</a:t>
            </a:fld>
            <a:endParaRPr lang="en-US"/>
          </a:p>
        </p:txBody>
      </p:sp>
      <p:sp>
        <p:nvSpPr>
          <p:cNvPr id="9" name="Footer Placeholder 3"/>
          <p:cNvSpPr>
            <a:spLocks noGrp="1"/>
          </p:cNvSpPr>
          <p:nvPr>
            <p:ph type="ftr" sz="quarter" idx="11"/>
          </p:nvPr>
        </p:nvSpPr>
        <p:spPr>
          <a:xfrm>
            <a:off x="3124200" y="6356350"/>
            <a:ext cx="2895600" cy="365125"/>
          </a:xfrm>
        </p:spPr>
        <p:txBody>
          <a:bodyPr/>
          <a:lstStyle/>
          <a:p>
            <a:r>
              <a:rPr lang="en-US" smtClean="0"/>
              <a:t>Yong Chen, Texas Tech University</a:t>
            </a:r>
            <a:endParaRPr lang="en-US" dirty="0" smtClean="0"/>
          </a:p>
        </p:txBody>
      </p:sp>
    </p:spTree>
    <p:extLst>
      <p:ext uri="{BB962C8B-B14F-4D97-AF65-F5344CB8AC3E}">
        <p14:creationId xmlns:p14="http://schemas.microsoft.com/office/powerpoint/2010/main" val="2117025594"/>
      </p:ext>
    </p:extLst>
  </p:cSld>
  <p:clrMapOvr>
    <a:masterClrMapping/>
  </p:clrMapOvr>
  <mc:AlternateContent xmlns:mc="http://schemas.openxmlformats.org/markup-compatibility/2006" xmlns:p14="http://schemas.microsoft.com/office/powerpoint/2010/main">
    <mc:Choice Requires="p14">
      <p:transition p14:dur="450">
        <p:push dir="u"/>
      </p:transition>
    </mc:Choice>
    <mc:Fallback xmlns="">
      <p:transition xmlns:p14="http://schemas.microsoft.com/office/powerpoint/2010/main">
        <p:push dir="u"/>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135</a:t>
            </a:fld>
            <a:endParaRPr lang="en-US"/>
          </a:p>
        </p:txBody>
      </p:sp>
      <p:sp>
        <p:nvSpPr>
          <p:cNvPr id="6" name="Title 5"/>
          <p:cNvSpPr>
            <a:spLocks noGrp="1"/>
          </p:cNvSpPr>
          <p:nvPr>
            <p:ph type="title"/>
          </p:nvPr>
        </p:nvSpPr>
        <p:spPr/>
        <p:txBody>
          <a:bodyPr/>
          <a:lstStyle/>
          <a:p>
            <a:r>
              <a:rPr lang="en-US" dirty="0"/>
              <a:t>Disk Arm Scheduling Algorithms (2)</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2838450"/>
            <a:ext cx="8410575" cy="287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Content Placeholder 5"/>
          <p:cNvSpPr>
            <a:spLocks noGrp="1"/>
          </p:cNvSpPr>
          <p:nvPr>
            <p:ph idx="1"/>
          </p:nvPr>
        </p:nvSpPr>
        <p:spPr>
          <a:xfrm>
            <a:off x="0" y="5715000"/>
            <a:ext cx="9144000" cy="838200"/>
          </a:xfrm>
        </p:spPr>
        <p:txBody>
          <a:bodyPr>
            <a:normAutofit/>
          </a:bodyPr>
          <a:lstStyle/>
          <a:p>
            <a:pPr marL="0" indent="0" algn="ctr" eaLnBrk="1" hangingPunct="1">
              <a:buNone/>
            </a:pPr>
            <a:r>
              <a:rPr lang="en-US" sz="2000" dirty="0"/>
              <a:t>Figure </a:t>
            </a:r>
            <a:r>
              <a:rPr lang="en-US" sz="2000" dirty="0" smtClean="0"/>
              <a:t>5-24. </a:t>
            </a:r>
            <a:r>
              <a:rPr lang="en-US" sz="2000" dirty="0"/>
              <a:t>Shortest Seek First (SSF) disk scheduling algorithm.</a:t>
            </a:r>
          </a:p>
        </p:txBody>
      </p:sp>
      <p:sp>
        <p:nvSpPr>
          <p:cNvPr id="9" name="Content Placeholder 1"/>
          <p:cNvSpPr txBox="1">
            <a:spLocks/>
          </p:cNvSpPr>
          <p:nvPr/>
        </p:nvSpPr>
        <p:spPr>
          <a:xfrm>
            <a:off x="457200" y="1502586"/>
            <a:ext cx="8320088" cy="174014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0000FF"/>
                </a:solidFill>
              </a:rPr>
              <a:t>FCFS</a:t>
            </a:r>
            <a:r>
              <a:rPr lang="en-US" dirty="0" smtClean="0"/>
              <a:t> performs poorly and has low efficiency even fair</a:t>
            </a:r>
          </a:p>
          <a:p>
            <a:pPr lvl="1"/>
            <a:r>
              <a:rPr lang="en-US" dirty="0" smtClean="0"/>
              <a:t>E.g. requests: cylinder 11, 1, 36, 16, 34, 9, 12</a:t>
            </a:r>
          </a:p>
          <a:p>
            <a:r>
              <a:rPr lang="en-US" dirty="0">
                <a:solidFill>
                  <a:srgbClr val="0000FF"/>
                </a:solidFill>
              </a:rPr>
              <a:t>Shortest Seek First (SSF) </a:t>
            </a:r>
            <a:r>
              <a:rPr lang="en-US" dirty="0" smtClean="0"/>
              <a:t>optimizes seek time but loses fairness</a:t>
            </a:r>
            <a:endParaRPr lang="en-US" dirty="0"/>
          </a:p>
        </p:txBody>
      </p:sp>
    </p:spTree>
    <p:extLst>
      <p:ext uri="{BB962C8B-B14F-4D97-AF65-F5344CB8AC3E}">
        <p14:creationId xmlns:p14="http://schemas.microsoft.com/office/powerpoint/2010/main" val="1340094862"/>
      </p:ext>
    </p:extLst>
  </p:cSld>
  <p:clrMapOvr>
    <a:masterClrMapping/>
  </p:clrMapOvr>
  <p:transition spd="med">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136</a:t>
            </a:fld>
            <a:endParaRPr lang="en-US"/>
          </a:p>
        </p:txBody>
      </p:sp>
      <p:sp>
        <p:nvSpPr>
          <p:cNvPr id="6" name="Title 5"/>
          <p:cNvSpPr>
            <a:spLocks noGrp="1"/>
          </p:cNvSpPr>
          <p:nvPr>
            <p:ph type="title"/>
          </p:nvPr>
        </p:nvSpPr>
        <p:spPr/>
        <p:txBody>
          <a:bodyPr/>
          <a:lstStyle/>
          <a:p>
            <a:r>
              <a:rPr lang="en-US" dirty="0"/>
              <a:t>Disk Arm Scheduling Algorithms (3)</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37329"/>
            <a:ext cx="8382000" cy="326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Content Placeholder 1"/>
          <p:cNvSpPr>
            <a:spLocks noGrp="1"/>
          </p:cNvSpPr>
          <p:nvPr>
            <p:ph idx="1"/>
          </p:nvPr>
        </p:nvSpPr>
        <p:spPr>
          <a:xfrm>
            <a:off x="0" y="5715000"/>
            <a:ext cx="9144000" cy="838200"/>
          </a:xfrm>
        </p:spPr>
        <p:txBody>
          <a:bodyPr>
            <a:normAutofit/>
          </a:bodyPr>
          <a:lstStyle/>
          <a:p>
            <a:pPr marL="0" indent="0" algn="ctr" eaLnBrk="1" hangingPunct="1">
              <a:buNone/>
            </a:pPr>
            <a:r>
              <a:rPr lang="en-US" sz="2000" dirty="0"/>
              <a:t>Figure </a:t>
            </a:r>
            <a:r>
              <a:rPr lang="en-US" sz="2000" dirty="0" smtClean="0"/>
              <a:t>5-25. </a:t>
            </a:r>
            <a:r>
              <a:rPr lang="en-US" sz="2000" dirty="0"/>
              <a:t>The elevator algorithm for scheduling disk requests.</a:t>
            </a:r>
          </a:p>
        </p:txBody>
      </p:sp>
      <p:sp>
        <p:nvSpPr>
          <p:cNvPr id="9" name="Content Placeholder 1"/>
          <p:cNvSpPr txBox="1">
            <a:spLocks/>
          </p:cNvSpPr>
          <p:nvPr/>
        </p:nvSpPr>
        <p:spPr>
          <a:xfrm>
            <a:off x="457200" y="1502586"/>
            <a:ext cx="8320088" cy="174014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0000FF"/>
                </a:solidFill>
              </a:rPr>
              <a:t>Elevator algorithm</a:t>
            </a:r>
          </a:p>
          <a:p>
            <a:endParaRPr lang="en-US" dirty="0"/>
          </a:p>
        </p:txBody>
      </p:sp>
      <p:sp>
        <p:nvSpPr>
          <p:cNvPr id="2" name="TextBox 1"/>
          <p:cNvSpPr txBox="1"/>
          <p:nvPr/>
        </p:nvSpPr>
        <p:spPr>
          <a:xfrm>
            <a:off x="5855031" y="4197677"/>
            <a:ext cx="1210588" cy="369332"/>
          </a:xfrm>
          <a:prstGeom prst="rect">
            <a:avLst/>
          </a:prstGeom>
          <a:noFill/>
        </p:spPr>
        <p:txBody>
          <a:bodyPr wrap="none" rtlCol="0">
            <a:spAutoFit/>
          </a:bodyPr>
          <a:lstStyle/>
          <a:p>
            <a:r>
              <a:rPr lang="en-US" dirty="0" smtClean="0"/>
              <a:t>Moving UP</a:t>
            </a:r>
            <a:endParaRPr lang="en-US" dirty="0"/>
          </a:p>
        </p:txBody>
      </p:sp>
      <p:sp>
        <p:nvSpPr>
          <p:cNvPr id="10" name="TextBox 9"/>
          <p:cNvSpPr txBox="1"/>
          <p:nvPr/>
        </p:nvSpPr>
        <p:spPr>
          <a:xfrm>
            <a:off x="3252122" y="5038926"/>
            <a:ext cx="1592315" cy="369332"/>
          </a:xfrm>
          <a:prstGeom prst="rect">
            <a:avLst/>
          </a:prstGeom>
          <a:noFill/>
        </p:spPr>
        <p:txBody>
          <a:bodyPr wrap="none" rtlCol="0">
            <a:spAutoFit/>
          </a:bodyPr>
          <a:lstStyle/>
          <a:p>
            <a:r>
              <a:rPr lang="en-US" dirty="0" smtClean="0"/>
              <a:t>Moving DOWN</a:t>
            </a:r>
            <a:endParaRPr lang="en-US" dirty="0"/>
          </a:p>
        </p:txBody>
      </p:sp>
    </p:spTree>
    <p:extLst>
      <p:ext uri="{BB962C8B-B14F-4D97-AF65-F5344CB8AC3E}">
        <p14:creationId xmlns:p14="http://schemas.microsoft.com/office/powerpoint/2010/main" val="165855898"/>
      </p:ext>
    </p:extLst>
  </p:cSld>
  <p:clrMapOvr>
    <a:masterClrMapping/>
  </p:clrMapOvr>
  <p:transition spd="med">
    <p:push di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137</a:t>
            </a:fld>
            <a:endParaRPr lang="en-US"/>
          </a:p>
        </p:txBody>
      </p:sp>
      <p:sp>
        <p:nvSpPr>
          <p:cNvPr id="6" name="Title 5"/>
          <p:cNvSpPr>
            <a:spLocks noGrp="1"/>
          </p:cNvSpPr>
          <p:nvPr>
            <p:ph type="title"/>
          </p:nvPr>
        </p:nvSpPr>
        <p:spPr/>
        <p:txBody>
          <a:bodyPr/>
          <a:lstStyle/>
          <a:p>
            <a:r>
              <a:rPr lang="en-US" dirty="0" smtClean="0"/>
              <a:t>Clocks and Clock Hardware (1)</a:t>
            </a: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7" y="3351550"/>
            <a:ext cx="6976533" cy="2457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Content Placeholder 1"/>
          <p:cNvSpPr>
            <a:spLocks noGrp="1"/>
          </p:cNvSpPr>
          <p:nvPr>
            <p:ph idx="1"/>
          </p:nvPr>
        </p:nvSpPr>
        <p:spPr>
          <a:xfrm>
            <a:off x="0" y="5715000"/>
            <a:ext cx="9144000" cy="838200"/>
          </a:xfrm>
        </p:spPr>
        <p:txBody>
          <a:bodyPr>
            <a:normAutofit/>
          </a:bodyPr>
          <a:lstStyle/>
          <a:p>
            <a:pPr marL="0" indent="0" algn="ctr" eaLnBrk="1" hangingPunct="1">
              <a:buNone/>
            </a:pPr>
            <a:r>
              <a:rPr lang="en-US" sz="2000" dirty="0"/>
              <a:t>Figure </a:t>
            </a:r>
            <a:r>
              <a:rPr lang="en-US" sz="2000" dirty="0" smtClean="0"/>
              <a:t>5-28. </a:t>
            </a:r>
            <a:r>
              <a:rPr lang="en-US" sz="2000" dirty="0"/>
              <a:t>A programmable clock.</a:t>
            </a:r>
          </a:p>
        </p:txBody>
      </p:sp>
      <p:sp>
        <p:nvSpPr>
          <p:cNvPr id="9" name="Content Placeholder 1"/>
          <p:cNvSpPr txBox="1">
            <a:spLocks/>
          </p:cNvSpPr>
          <p:nvPr/>
        </p:nvSpPr>
        <p:spPr>
          <a:xfrm>
            <a:off x="457199" y="1502586"/>
            <a:ext cx="8593668" cy="47839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0000FF"/>
                </a:solidFill>
              </a:rPr>
              <a:t>Clocks (timers) </a:t>
            </a:r>
            <a:r>
              <a:rPr lang="en-US" dirty="0" smtClean="0"/>
              <a:t>maintain time and generate interrupts</a:t>
            </a:r>
          </a:p>
          <a:p>
            <a:r>
              <a:rPr lang="en-US" dirty="0" smtClean="0"/>
              <a:t>Old clocks use voltage cycle to generate interrupt at 50/60Hz</a:t>
            </a:r>
          </a:p>
          <a:p>
            <a:r>
              <a:rPr lang="en-US" dirty="0" smtClean="0"/>
              <a:t>Common clocks nowadays use crystal oscillator (up to 1000MHz)</a:t>
            </a:r>
          </a:p>
          <a:p>
            <a:r>
              <a:rPr lang="en-US" dirty="0" smtClean="0">
                <a:solidFill>
                  <a:srgbClr val="0000FF"/>
                </a:solidFill>
              </a:rPr>
              <a:t>Interrupt intervals can be programmed </a:t>
            </a:r>
            <a:r>
              <a:rPr lang="en-US" dirty="0" smtClean="0"/>
              <a:t>with the register, “</a:t>
            </a:r>
            <a:r>
              <a:rPr lang="en-US" dirty="0" smtClean="0">
                <a:solidFill>
                  <a:srgbClr val="0000FF"/>
                </a:solidFill>
              </a:rPr>
              <a:t>clock ticks</a:t>
            </a:r>
            <a:r>
              <a:rPr lang="en-US" dirty="0" smtClean="0"/>
              <a:t>”</a:t>
            </a:r>
            <a:endParaRPr lang="en-US" dirty="0"/>
          </a:p>
        </p:txBody>
      </p:sp>
    </p:spTree>
    <p:extLst>
      <p:ext uri="{BB962C8B-B14F-4D97-AF65-F5344CB8AC3E}">
        <p14:creationId xmlns:p14="http://schemas.microsoft.com/office/powerpoint/2010/main" val="10630388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BBB52-D186-264B-B6B8-688F4CAB6400}" type="datetime1">
              <a:rPr lang="en-US" smtClean="0"/>
              <a:t>12/4/18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138</a:t>
            </a:fld>
            <a:endParaRPr lang="en-US"/>
          </a:p>
        </p:txBody>
      </p:sp>
      <p:sp>
        <p:nvSpPr>
          <p:cNvPr id="7" name="Title 6"/>
          <p:cNvSpPr>
            <a:spLocks noGrp="1"/>
          </p:cNvSpPr>
          <p:nvPr>
            <p:ph type="title"/>
          </p:nvPr>
        </p:nvSpPr>
        <p:spPr/>
        <p:txBody>
          <a:bodyPr/>
          <a:lstStyle/>
          <a:p>
            <a:r>
              <a:rPr lang="en-US" dirty="0" smtClean="0"/>
              <a:t>THE END</a:t>
            </a:r>
            <a:endParaRPr lang="en-US" dirty="0"/>
          </a:p>
        </p:txBody>
      </p:sp>
    </p:spTree>
    <p:extLst>
      <p:ext uri="{BB962C8B-B14F-4D97-AF65-F5344CB8AC3E}">
        <p14:creationId xmlns:p14="http://schemas.microsoft.com/office/powerpoint/2010/main" val="528789001"/>
      </p:ext>
    </p:extLst>
  </p:cSld>
  <p:clrMapOvr>
    <a:masterClrMapping/>
  </p:clrMapOvr>
  <p:transition spd="med">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67692"/>
            <a:ext cx="8229600" cy="4874429"/>
          </a:xfrm>
        </p:spPr>
        <p:txBody>
          <a:bodyPr>
            <a:normAutofit/>
          </a:bodyPr>
          <a:lstStyle/>
          <a:p>
            <a:r>
              <a:rPr lang="en-US" dirty="0" smtClean="0"/>
              <a:t>Processes: running programs</a:t>
            </a:r>
          </a:p>
          <a:p>
            <a:r>
              <a:rPr lang="en-US" dirty="0" smtClean="0"/>
              <a:t>Associated with an </a:t>
            </a:r>
            <a:r>
              <a:rPr lang="en-US" dirty="0" smtClean="0">
                <a:solidFill>
                  <a:srgbClr val="0432FF"/>
                </a:solidFill>
              </a:rPr>
              <a:t>Address Space</a:t>
            </a:r>
          </a:p>
          <a:p>
            <a:pPr lvl="1"/>
            <a:r>
              <a:rPr lang="en-US" dirty="0"/>
              <a:t>t</a:t>
            </a:r>
            <a:r>
              <a:rPr lang="en-US" dirty="0" smtClean="0"/>
              <a:t>ext/program, data, stack</a:t>
            </a:r>
          </a:p>
          <a:p>
            <a:pPr lvl="1"/>
            <a:r>
              <a:rPr lang="en-US" dirty="0" smtClean="0"/>
              <a:t>“core image”: content of address space</a:t>
            </a:r>
          </a:p>
          <a:p>
            <a:r>
              <a:rPr lang="en-US" dirty="0" smtClean="0"/>
              <a:t>Associated with registers</a:t>
            </a:r>
          </a:p>
          <a:p>
            <a:pPr lvl="1"/>
            <a:r>
              <a:rPr lang="en-US" dirty="0" smtClean="0"/>
              <a:t>Including PCs, SPs</a:t>
            </a:r>
          </a:p>
          <a:p>
            <a:r>
              <a:rPr lang="en-US" dirty="0" smtClean="0"/>
              <a:t>Associated with other resources</a:t>
            </a:r>
          </a:p>
          <a:p>
            <a:pPr lvl="1"/>
            <a:r>
              <a:rPr lang="en-US" dirty="0" smtClean="0"/>
              <a:t>List of open files, signals, related processes</a:t>
            </a:r>
          </a:p>
          <a:p>
            <a:r>
              <a:rPr lang="en-US" dirty="0" smtClean="0">
                <a:solidFill>
                  <a:srgbClr val="0000FF"/>
                </a:solidFill>
              </a:rPr>
              <a:t>Threads: lightweight processes</a:t>
            </a:r>
            <a:r>
              <a:rPr lang="en-US" dirty="0" smtClean="0"/>
              <a:t>, without own address space</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14</a:t>
            </a:fld>
            <a:endParaRPr lang="en-US"/>
          </a:p>
        </p:txBody>
      </p:sp>
      <p:sp>
        <p:nvSpPr>
          <p:cNvPr id="6" name="Title 5"/>
          <p:cNvSpPr>
            <a:spLocks noGrp="1"/>
          </p:cNvSpPr>
          <p:nvPr>
            <p:ph type="title"/>
          </p:nvPr>
        </p:nvSpPr>
        <p:spPr>
          <a:xfrm>
            <a:off x="457200" y="693333"/>
            <a:ext cx="8229600" cy="906867"/>
          </a:xfrm>
        </p:spPr>
        <p:txBody>
          <a:bodyPr/>
          <a:lstStyle/>
          <a:p>
            <a:r>
              <a:rPr lang="en-US" dirty="0" smtClean="0"/>
              <a:t>Processes/Threads</a:t>
            </a:r>
            <a:endParaRPr lang="en-US" dirty="0"/>
          </a:p>
        </p:txBody>
      </p:sp>
      <p:sp>
        <p:nvSpPr>
          <p:cNvPr id="7" name="TextBox 6"/>
          <p:cNvSpPr txBox="1"/>
          <p:nvPr/>
        </p:nvSpPr>
        <p:spPr>
          <a:xfrm>
            <a:off x="66431" y="5564981"/>
            <a:ext cx="901919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A process is fundamentally a container that holds all the information needed to run a </a:t>
            </a:r>
            <a:r>
              <a:rPr lang="en-US" dirty="0" smtClean="0"/>
              <a:t>program</a:t>
            </a:r>
            <a:endParaRPr lang="en-US" dirty="0"/>
          </a:p>
        </p:txBody>
      </p:sp>
    </p:spTree>
    <p:extLst>
      <p:ext uri="{BB962C8B-B14F-4D97-AF65-F5344CB8AC3E}">
        <p14:creationId xmlns:p14="http://schemas.microsoft.com/office/powerpoint/2010/main" val="46119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0257" y="1600200"/>
            <a:ext cx="4409179" cy="4756150"/>
          </a:xfrm>
        </p:spPr>
        <p:txBody>
          <a:bodyPr>
            <a:normAutofit fontScale="92500" lnSpcReduction="10000"/>
          </a:bodyPr>
          <a:lstStyle/>
          <a:p>
            <a:r>
              <a:rPr lang="en-US" dirty="0" smtClean="0">
                <a:solidFill>
                  <a:srgbClr val="0000FF"/>
                </a:solidFill>
              </a:rPr>
              <a:t>File: an abstraction of a collection of bytes</a:t>
            </a:r>
          </a:p>
          <a:p>
            <a:r>
              <a:rPr lang="en-US" dirty="0" smtClean="0"/>
              <a:t>Directory: a</a:t>
            </a:r>
            <a:r>
              <a:rPr lang="en-US" dirty="0" smtClean="0">
                <a:solidFill>
                  <a:srgbClr val="0000FF"/>
                </a:solidFill>
              </a:rPr>
              <a:t> special file containing “pointer” to other files/directories</a:t>
            </a:r>
          </a:p>
          <a:p>
            <a:r>
              <a:rPr lang="en-US" dirty="0" smtClean="0"/>
              <a:t>Root directory: top of the directory hierarchy</a:t>
            </a:r>
          </a:p>
          <a:p>
            <a:r>
              <a:rPr lang="en-US" dirty="0" smtClean="0"/>
              <a:t>Path (absolute/relative)</a:t>
            </a:r>
          </a:p>
          <a:p>
            <a:pPr lvl="1"/>
            <a:r>
              <a:rPr lang="en-US" dirty="0" smtClean="0"/>
              <a:t>/Students/Leo/foo</a:t>
            </a:r>
            <a:endParaRPr lang="en-US" dirty="0"/>
          </a:p>
          <a:p>
            <a:r>
              <a:rPr lang="en-US" dirty="0"/>
              <a:t>Working directory</a:t>
            </a:r>
          </a:p>
          <a:p>
            <a:r>
              <a:rPr lang="en-US" dirty="0"/>
              <a:t>File </a:t>
            </a:r>
            <a:r>
              <a:rPr lang="en-US" dirty="0" smtClean="0"/>
              <a:t>descriptor (FD)</a:t>
            </a:r>
            <a:endParaRPr lang="en-US" dirty="0"/>
          </a:p>
          <a:p>
            <a:r>
              <a:rPr lang="en-US" dirty="0"/>
              <a:t>File </a:t>
            </a:r>
            <a:r>
              <a:rPr lang="en-US" dirty="0" smtClean="0"/>
              <a:t>system: a collection of files, directories, and metadata</a:t>
            </a:r>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15</a:t>
            </a:fld>
            <a:endParaRPr lang="en-US"/>
          </a:p>
        </p:txBody>
      </p:sp>
      <p:sp>
        <p:nvSpPr>
          <p:cNvPr id="6" name="Title 5"/>
          <p:cNvSpPr>
            <a:spLocks noGrp="1"/>
          </p:cNvSpPr>
          <p:nvPr>
            <p:ph type="title"/>
          </p:nvPr>
        </p:nvSpPr>
        <p:spPr/>
        <p:txBody>
          <a:bodyPr/>
          <a:lstStyle/>
          <a:p>
            <a:r>
              <a:rPr lang="en-US" dirty="0" smtClean="0"/>
              <a:t>Files</a:t>
            </a:r>
            <a:endParaRPr lang="en-US" dirty="0"/>
          </a:p>
        </p:txBody>
      </p:sp>
      <p:pic>
        <p:nvPicPr>
          <p:cNvPr id="7" name="Picture 5" descr="D:\b\b4\IBM\01-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465" y="2221726"/>
            <a:ext cx="4618421" cy="3079703"/>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4650154" y="5498167"/>
            <a:ext cx="4311487" cy="419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990600" lvl="1" indent="-533400" algn="ctr" eaLnBrk="0" hangingPunct="0">
              <a:spcBef>
                <a:spcPct val="20000"/>
              </a:spcBef>
            </a:pPr>
            <a:r>
              <a:rPr lang="en-US" sz="2000" dirty="0"/>
              <a:t>Figure 1</a:t>
            </a:r>
            <a:r>
              <a:rPr lang="en-US" sz="2000" dirty="0" smtClean="0"/>
              <a:t>-14. </a:t>
            </a:r>
            <a:r>
              <a:rPr lang="en-US" sz="2000" dirty="0"/>
              <a:t>A file system for a university department.</a:t>
            </a:r>
          </a:p>
        </p:txBody>
      </p:sp>
    </p:spTree>
    <p:extLst>
      <p:ext uri="{BB962C8B-B14F-4D97-AF65-F5344CB8AC3E}">
        <p14:creationId xmlns:p14="http://schemas.microsoft.com/office/powerpoint/2010/main" val="17560642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456238"/>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a:t>
            </a:r>
            <a:r>
              <a:rPr lang="en-US" sz="2400" dirty="0" smtClean="0"/>
              <a:t>1-15. </a:t>
            </a:r>
            <a:r>
              <a:rPr lang="en-US" sz="2400" dirty="0"/>
              <a:t>(a) Before mounting, the files on the CD-ROM are not accessible.  (b) After mounting, they are part of the file hierarchy.</a:t>
            </a:r>
          </a:p>
        </p:txBody>
      </p:sp>
      <p:sp>
        <p:nvSpPr>
          <p:cNvPr id="146435" name="Rectangle 3"/>
          <p:cNvSpPr>
            <a:spLocks noChangeArrowheads="1"/>
          </p:cNvSpPr>
          <p:nvPr/>
        </p:nvSpPr>
        <p:spPr bwMode="auto">
          <a:xfrm>
            <a:off x="0" y="667414"/>
            <a:ext cx="9144000" cy="14661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a:latin typeface="+mj-lt"/>
              </a:rPr>
              <a:t>Files </a:t>
            </a:r>
            <a:r>
              <a:rPr lang="en-US" sz="3200" u="sng" dirty="0" smtClean="0">
                <a:latin typeface="+mj-lt"/>
              </a:rPr>
              <a:t>(cont.)</a:t>
            </a:r>
            <a:endParaRPr lang="en-US" sz="3200" u="sng" dirty="0">
              <a:latin typeface="+mj-lt"/>
            </a:endParaRPr>
          </a:p>
        </p:txBody>
      </p:sp>
      <p:pic>
        <p:nvPicPr>
          <p:cNvPr id="146437" name="Picture 5" descr="D:\b\b4\IBM\01-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113010"/>
            <a:ext cx="8039100" cy="30956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7A583AE1-6BA9-459D-8E25-FA2670ABE814}" type="datetime1">
              <a:rPr lang="en-US" altLang="zh-CN" smtClean="0"/>
              <a:pPr/>
              <a:t>12/4/18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16</a:t>
            </a:fld>
            <a:endParaRPr lang="en-US"/>
          </a:p>
        </p:txBody>
      </p:sp>
      <p:sp>
        <p:nvSpPr>
          <p:cNvPr id="2" name="TextBox 1"/>
          <p:cNvSpPr txBox="1"/>
          <p:nvPr/>
        </p:nvSpPr>
        <p:spPr>
          <a:xfrm>
            <a:off x="4193605" y="2011160"/>
            <a:ext cx="4242380" cy="369332"/>
          </a:xfrm>
          <a:prstGeom prst="rect">
            <a:avLst/>
          </a:prstGeom>
          <a:noFill/>
        </p:spPr>
        <p:txBody>
          <a:bodyPr wrap="none" rtlCol="0">
            <a:spAutoFit/>
          </a:bodyPr>
          <a:lstStyle/>
          <a:p>
            <a:r>
              <a:rPr lang="en-US" dirty="0" smtClean="0"/>
              <a:t>File systems can be joined with “</a:t>
            </a:r>
            <a:r>
              <a:rPr lang="en-US" dirty="0" smtClean="0">
                <a:solidFill>
                  <a:srgbClr val="0000FF"/>
                </a:solidFill>
              </a:rPr>
              <a:t>mounting</a:t>
            </a:r>
            <a:r>
              <a:rPr lang="en-US" dirty="0" smtClean="0"/>
              <a:t>”</a:t>
            </a:r>
          </a:p>
        </p:txBody>
      </p:sp>
    </p:spTree>
    <p:extLst>
      <p:ext uri="{BB962C8B-B14F-4D97-AF65-F5344CB8AC3E}">
        <p14:creationId xmlns:p14="http://schemas.microsoft.com/office/powerpoint/2010/main" val="134467529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User management (UID: User ID)</a:t>
            </a:r>
          </a:p>
          <a:p>
            <a:pPr lvl="1">
              <a:lnSpc>
                <a:spcPct val="120000"/>
              </a:lnSpc>
            </a:pPr>
            <a:r>
              <a:rPr lang="en-US" dirty="0" smtClean="0"/>
              <a:t>A </a:t>
            </a:r>
            <a:r>
              <a:rPr lang="en-US" dirty="0" err="1" smtClean="0"/>
              <a:t>superuser</a:t>
            </a:r>
            <a:r>
              <a:rPr lang="en-US" dirty="0" smtClean="0"/>
              <a:t> “root” with UID=0 in Unix</a:t>
            </a:r>
          </a:p>
          <a:p>
            <a:pPr>
              <a:lnSpc>
                <a:spcPct val="120000"/>
              </a:lnSpc>
            </a:pPr>
            <a:r>
              <a:rPr lang="en-US" dirty="0" smtClean="0"/>
              <a:t>Group management (GID: Group ID)</a:t>
            </a:r>
          </a:p>
          <a:p>
            <a:pPr>
              <a:lnSpc>
                <a:spcPct val="120000"/>
              </a:lnSpc>
            </a:pPr>
            <a:r>
              <a:rPr lang="en-US" dirty="0" smtClean="0"/>
              <a:t>Protection mechanisms exist in OS for security</a:t>
            </a:r>
          </a:p>
          <a:p>
            <a:pPr lvl="1">
              <a:lnSpc>
                <a:spcPct val="120000"/>
              </a:lnSpc>
            </a:pPr>
            <a:r>
              <a:rPr lang="en-US" dirty="0" smtClean="0"/>
              <a:t>E.g. files in Unix are protected with a 9-bit binary code</a:t>
            </a:r>
          </a:p>
          <a:p>
            <a:pPr lvl="1">
              <a:lnSpc>
                <a:spcPct val="120000"/>
              </a:lnSpc>
            </a:pPr>
            <a:r>
              <a:rPr lang="en-US" dirty="0" smtClean="0"/>
              <a:t>Three 3-bit fields, for owner, group members, and everyone else</a:t>
            </a:r>
          </a:p>
          <a:p>
            <a:pPr lvl="1">
              <a:lnSpc>
                <a:spcPct val="120000"/>
              </a:lnSpc>
            </a:pPr>
            <a:r>
              <a:rPr lang="en-US" dirty="0" smtClean="0"/>
              <a:t>A 3-bit field: </a:t>
            </a:r>
            <a:r>
              <a:rPr lang="en-US" dirty="0" err="1" smtClean="0"/>
              <a:t>rwx</a:t>
            </a:r>
            <a:r>
              <a:rPr lang="en-US" dirty="0" smtClean="0"/>
              <a:t> bits, indicate the privilege of read/write/execute</a:t>
            </a:r>
          </a:p>
          <a:p>
            <a:pPr lvl="1">
              <a:lnSpc>
                <a:spcPct val="120000"/>
              </a:lnSpc>
            </a:pPr>
            <a:r>
              <a:rPr lang="en-US" dirty="0" smtClean="0"/>
              <a:t>E.g. </a:t>
            </a:r>
            <a:r>
              <a:rPr lang="en-US" i="1" dirty="0" err="1" smtClean="0"/>
              <a:t>rwxr</a:t>
            </a:r>
            <a:r>
              <a:rPr lang="en-US" i="1" dirty="0" smtClean="0"/>
              <a:t>-x—x.  How to change permission?</a:t>
            </a:r>
          </a:p>
          <a:p>
            <a:pPr lvl="1">
              <a:lnSpc>
                <a:spcPct val="120000"/>
              </a:lnSpc>
            </a:pPr>
            <a:r>
              <a:rPr lang="en-US" i="1" dirty="0" smtClean="0"/>
              <a:t>What are </a:t>
            </a:r>
            <a:r>
              <a:rPr lang="en-US" i="1" dirty="0" err="1" smtClean="0"/>
              <a:t>rwx</a:t>
            </a:r>
            <a:r>
              <a:rPr lang="en-US" i="1" dirty="0" smtClean="0"/>
              <a:t> for a directory?</a:t>
            </a:r>
          </a:p>
          <a:p>
            <a:pPr lvl="1">
              <a:lnSpc>
                <a:spcPct val="120000"/>
              </a:lnSpc>
            </a:pPr>
            <a:endParaRPr lang="en-US" i="1" dirty="0" smtClean="0"/>
          </a:p>
          <a:p>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17</a:t>
            </a:fld>
            <a:endParaRPr lang="en-US"/>
          </a:p>
        </p:txBody>
      </p:sp>
      <p:sp>
        <p:nvSpPr>
          <p:cNvPr id="6" name="Title 5"/>
          <p:cNvSpPr>
            <a:spLocks noGrp="1"/>
          </p:cNvSpPr>
          <p:nvPr>
            <p:ph type="title"/>
          </p:nvPr>
        </p:nvSpPr>
        <p:spPr/>
        <p:txBody>
          <a:bodyPr/>
          <a:lstStyle/>
          <a:p>
            <a:r>
              <a:rPr lang="en-US" dirty="0" smtClean="0"/>
              <a:t>Protection and Security</a:t>
            </a:r>
            <a:endParaRPr lang="en-US" dirty="0"/>
          </a:p>
        </p:txBody>
      </p:sp>
    </p:spTree>
    <p:extLst>
      <p:ext uri="{BB962C8B-B14F-4D97-AF65-F5344CB8AC3E}">
        <p14:creationId xmlns:p14="http://schemas.microsoft.com/office/powerpoint/2010/main" val="60512153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ChangeArrowheads="1"/>
          </p:cNvSpPr>
          <p:nvPr/>
        </p:nvSpPr>
        <p:spPr bwMode="auto">
          <a:xfrm>
            <a:off x="0" y="5427618"/>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20. Processes have three segments: </a:t>
            </a:r>
            <a:br>
              <a:rPr lang="en-US" sz="2400" dirty="0"/>
            </a:br>
            <a:r>
              <a:rPr lang="en-US" sz="2400" dirty="0"/>
              <a:t>text, data, and stack.</a:t>
            </a:r>
          </a:p>
        </p:txBody>
      </p:sp>
      <p:pic>
        <p:nvPicPr>
          <p:cNvPr id="69637" name="Picture 10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917" y="1672167"/>
            <a:ext cx="3841221" cy="34729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Date Placeholder 5"/>
          <p:cNvSpPr>
            <a:spLocks noGrp="1"/>
          </p:cNvSpPr>
          <p:nvPr>
            <p:ph type="dt" sz="half" idx="10"/>
          </p:nvPr>
        </p:nvSpPr>
        <p:spPr/>
        <p:txBody>
          <a:bodyPr/>
          <a:lstStyle/>
          <a:p>
            <a:fld id="{3994B9CF-4230-4819-9F6D-569B9E96EFB9}" type="datetime1">
              <a:rPr lang="en-US" altLang="zh-CN" smtClean="0"/>
              <a:pPr/>
              <a:t>12/4/18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18</a:t>
            </a:fld>
            <a:endParaRPr lang="en-US"/>
          </a:p>
        </p:txBody>
      </p:sp>
      <p:sp>
        <p:nvSpPr>
          <p:cNvPr id="2" name="Title 1"/>
          <p:cNvSpPr>
            <a:spLocks noGrp="1"/>
          </p:cNvSpPr>
          <p:nvPr>
            <p:ph type="title"/>
          </p:nvPr>
        </p:nvSpPr>
        <p:spPr/>
        <p:txBody>
          <a:bodyPr/>
          <a:lstStyle/>
          <a:p>
            <a:r>
              <a:rPr lang="en-US" dirty="0"/>
              <a:t>Memory Layout</a:t>
            </a:r>
            <a:br>
              <a:rPr lang="en-US" dirty="0"/>
            </a:br>
            <a:endParaRPr lang="en-US" dirty="0"/>
          </a:p>
        </p:txBody>
      </p:sp>
    </p:spTree>
    <p:extLst>
      <p:ext uri="{BB962C8B-B14F-4D97-AF65-F5344CB8AC3E}">
        <p14:creationId xmlns:p14="http://schemas.microsoft.com/office/powerpoint/2010/main" val="187940207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ChangeArrowheads="1"/>
          </p:cNvSpPr>
          <p:nvPr/>
        </p:nvSpPr>
        <p:spPr bwMode="auto">
          <a:xfrm>
            <a:off x="0" y="5427618"/>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20. Processes have three segments: </a:t>
            </a:r>
            <a:br>
              <a:rPr lang="en-US" sz="2400" dirty="0"/>
            </a:br>
            <a:r>
              <a:rPr lang="en-US" sz="2400" dirty="0"/>
              <a:t>text, data, and stack.</a:t>
            </a:r>
          </a:p>
        </p:txBody>
      </p:sp>
      <p:sp>
        <p:nvSpPr>
          <p:cNvPr id="6" name="Date Placeholder 5"/>
          <p:cNvSpPr>
            <a:spLocks noGrp="1"/>
          </p:cNvSpPr>
          <p:nvPr>
            <p:ph type="dt" sz="half" idx="10"/>
          </p:nvPr>
        </p:nvSpPr>
        <p:spPr/>
        <p:txBody>
          <a:bodyPr/>
          <a:lstStyle/>
          <a:p>
            <a:fld id="{3994B9CF-4230-4819-9F6D-569B9E96EFB9}" type="datetime1">
              <a:rPr lang="en-US" altLang="zh-CN" smtClean="0"/>
              <a:pPr/>
              <a:t>12/4/18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19</a:t>
            </a:fld>
            <a:endParaRPr lang="en-US"/>
          </a:p>
        </p:txBody>
      </p:sp>
      <p:pic>
        <p:nvPicPr>
          <p:cNvPr id="3" name="Picture 2"/>
          <p:cNvPicPr>
            <a:picLocks noChangeAspect="1"/>
          </p:cNvPicPr>
          <p:nvPr/>
        </p:nvPicPr>
        <p:blipFill>
          <a:blip r:embed="rId3"/>
          <a:stretch>
            <a:fillRect/>
          </a:stretch>
        </p:blipFill>
        <p:spPr>
          <a:xfrm>
            <a:off x="2197099" y="661670"/>
            <a:ext cx="5242859" cy="4456430"/>
          </a:xfrm>
          <a:prstGeom prst="rect">
            <a:avLst/>
          </a:prstGeom>
        </p:spPr>
      </p:pic>
    </p:spTree>
    <p:extLst>
      <p:ext uri="{BB962C8B-B14F-4D97-AF65-F5344CB8AC3E}">
        <p14:creationId xmlns:p14="http://schemas.microsoft.com/office/powerpoint/2010/main" val="108088904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26"/>
          <p:cNvSpPr>
            <a:spLocks noChangeArrowheads="1"/>
          </p:cNvSpPr>
          <p:nvPr/>
        </p:nvSpPr>
        <p:spPr bwMode="auto">
          <a:xfrm>
            <a:off x="0" y="990600"/>
            <a:ext cx="9144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a:latin typeface="+mj-lt"/>
              </a:rPr>
              <a:t>What Is An Operating System (1)</a:t>
            </a:r>
          </a:p>
        </p:txBody>
      </p:sp>
      <p:sp>
        <p:nvSpPr>
          <p:cNvPr id="100355" name="Rectangle 1027"/>
          <p:cNvSpPr>
            <a:spLocks noChangeArrowheads="1"/>
          </p:cNvSpPr>
          <p:nvPr/>
        </p:nvSpPr>
        <p:spPr bwMode="auto">
          <a:xfrm>
            <a:off x="673625" y="1874006"/>
            <a:ext cx="8347075" cy="4679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l">
              <a:spcBef>
                <a:spcPct val="20000"/>
              </a:spcBef>
            </a:pPr>
            <a:r>
              <a:rPr lang="en-US" sz="2600" dirty="0"/>
              <a:t>A modern computer consists of</a:t>
            </a:r>
            <a:r>
              <a:rPr lang="en-US" sz="2600" dirty="0" smtClean="0"/>
              <a:t>:</a:t>
            </a:r>
            <a:endParaRPr lang="en-US" sz="2600" dirty="0"/>
          </a:p>
          <a:p>
            <a:pPr marL="609600" indent="-609600" algn="l">
              <a:spcBef>
                <a:spcPct val="20000"/>
              </a:spcBef>
              <a:buFontTx/>
              <a:buChar char="•"/>
            </a:pPr>
            <a:r>
              <a:rPr lang="en-US" sz="2400" dirty="0"/>
              <a:t>One or more processors</a:t>
            </a:r>
          </a:p>
          <a:p>
            <a:pPr marL="609600" indent="-609600" algn="l">
              <a:spcBef>
                <a:spcPct val="20000"/>
              </a:spcBef>
              <a:buFontTx/>
              <a:buChar char="•"/>
            </a:pPr>
            <a:r>
              <a:rPr lang="en-US" sz="2400" dirty="0"/>
              <a:t>Main memory</a:t>
            </a:r>
          </a:p>
          <a:p>
            <a:pPr marL="609600" indent="-609600" algn="l">
              <a:spcBef>
                <a:spcPct val="20000"/>
              </a:spcBef>
              <a:buFontTx/>
              <a:buChar char="•"/>
            </a:pPr>
            <a:r>
              <a:rPr lang="en-US" sz="2400" dirty="0"/>
              <a:t>Disks</a:t>
            </a:r>
          </a:p>
          <a:p>
            <a:pPr marL="609600" indent="-609600" algn="l">
              <a:spcBef>
                <a:spcPct val="20000"/>
              </a:spcBef>
              <a:buFontTx/>
              <a:buChar char="•"/>
            </a:pPr>
            <a:r>
              <a:rPr lang="en-US" sz="2400" dirty="0"/>
              <a:t>Printers</a:t>
            </a:r>
          </a:p>
          <a:p>
            <a:pPr marL="609600" indent="-609600" algn="l">
              <a:spcBef>
                <a:spcPct val="20000"/>
              </a:spcBef>
              <a:buFontTx/>
              <a:buChar char="•"/>
            </a:pPr>
            <a:r>
              <a:rPr lang="en-US" sz="2400" dirty="0"/>
              <a:t>Various input/output devices</a:t>
            </a:r>
          </a:p>
          <a:p>
            <a:pPr marL="609600" indent="-609600" algn="l">
              <a:spcBef>
                <a:spcPct val="20000"/>
              </a:spcBef>
            </a:pPr>
            <a:endParaRPr lang="en-US" sz="2400" dirty="0"/>
          </a:p>
          <a:p>
            <a:pPr marL="609600" indent="-609600" algn="l">
              <a:spcBef>
                <a:spcPct val="20000"/>
              </a:spcBef>
            </a:pPr>
            <a:r>
              <a:rPr lang="en-US" sz="2600" dirty="0" smtClean="0"/>
              <a:t>Managing </a:t>
            </a:r>
            <a:r>
              <a:rPr lang="en-US" sz="2600" dirty="0"/>
              <a:t>all these components requires a layer of software – the </a:t>
            </a:r>
            <a:r>
              <a:rPr lang="en-US" sz="2600" b="1" dirty="0"/>
              <a:t>operating </a:t>
            </a:r>
            <a:r>
              <a:rPr lang="en-US" sz="2600" b="1" dirty="0" smtClean="0"/>
              <a:t>system</a:t>
            </a:r>
          </a:p>
        </p:txBody>
      </p:sp>
      <p:sp>
        <p:nvSpPr>
          <p:cNvPr id="4" name="Footer Placeholder 3"/>
          <p:cNvSpPr>
            <a:spLocks noGrp="1"/>
          </p:cNvSpPr>
          <p:nvPr>
            <p:ph type="ftr" sz="quarter" idx="11"/>
          </p:nvPr>
        </p:nvSpPr>
        <p:spPr/>
        <p:txBody>
          <a:bodyPr/>
          <a:lstStyle/>
          <a:p>
            <a:r>
              <a:rPr lang="en-US" dirty="0" smtClean="0"/>
              <a:t>Yong Chen, Texas Tech University</a:t>
            </a:r>
            <a:endParaRPr lang="en-US" dirty="0"/>
          </a:p>
        </p:txBody>
      </p:sp>
      <p:sp>
        <p:nvSpPr>
          <p:cNvPr id="5" name="Date Placeholder 4"/>
          <p:cNvSpPr>
            <a:spLocks noGrp="1"/>
          </p:cNvSpPr>
          <p:nvPr>
            <p:ph type="dt" sz="half" idx="10"/>
          </p:nvPr>
        </p:nvSpPr>
        <p:spPr/>
        <p:txBody>
          <a:bodyPr/>
          <a:lstStyle/>
          <a:p>
            <a:fld id="{B285D606-07C9-4377-8BCC-D1AA89865C97}" type="datetime1">
              <a:rPr lang="en-US" altLang="zh-CN" smtClean="0"/>
              <a:pPr/>
              <a:t>12/4/18</a:t>
            </a:fld>
            <a:endParaRPr lang="en-US"/>
          </a:p>
        </p:txBody>
      </p:sp>
      <p:sp>
        <p:nvSpPr>
          <p:cNvPr id="6" name="Slide Number Placeholder 5"/>
          <p:cNvSpPr>
            <a:spLocks noGrp="1"/>
          </p:cNvSpPr>
          <p:nvPr>
            <p:ph type="sldNum" sz="quarter" idx="12"/>
          </p:nvPr>
        </p:nvSpPr>
        <p:spPr/>
        <p:txBody>
          <a:bodyPr/>
          <a:lstStyle/>
          <a:p>
            <a:fld id="{E5B45921-0740-1F4C-BF3B-15FC532FF260}" type="slidenum">
              <a:rPr lang="en-US" smtClean="0"/>
              <a:pPr/>
              <a:t>2</a:t>
            </a:fld>
            <a:endParaRPr lang="en-US"/>
          </a:p>
        </p:txBody>
      </p:sp>
      <p:sp>
        <p:nvSpPr>
          <p:cNvPr id="2" name="TextBox 1"/>
          <p:cNvSpPr txBox="1"/>
          <p:nvPr/>
        </p:nvSpPr>
        <p:spPr>
          <a:xfrm>
            <a:off x="5671654" y="5511058"/>
            <a:ext cx="3164101" cy="707886"/>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000" dirty="0"/>
              <a:t>Not a shell/GUI (Graphical User Interface</a:t>
            </a:r>
            <a:r>
              <a:rPr lang="en-US" sz="2000" dirty="0" smtClean="0"/>
              <a:t>)</a:t>
            </a:r>
            <a:endParaRPr lang="en-US" sz="2000" dirty="0"/>
          </a:p>
        </p:txBody>
      </p:sp>
    </p:spTree>
    <p:extLst>
      <p:ext uri="{BB962C8B-B14F-4D97-AF65-F5344CB8AC3E}">
        <p14:creationId xmlns:p14="http://schemas.microsoft.com/office/powerpoint/2010/main" val="164968018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Process: a running program, associated with all resources</a:t>
            </a:r>
          </a:p>
          <a:p>
            <a:pPr lvl="1"/>
            <a:r>
              <a:rPr lang="en-US" dirty="0" smtClean="0"/>
              <a:t>Address space</a:t>
            </a:r>
          </a:p>
          <a:p>
            <a:pPr lvl="1"/>
            <a:r>
              <a:rPr lang="en-US" dirty="0" smtClean="0"/>
              <a:t>Registers</a:t>
            </a:r>
          </a:p>
          <a:p>
            <a:pPr lvl="1"/>
            <a:r>
              <a:rPr lang="en-US" dirty="0"/>
              <a:t>O</a:t>
            </a:r>
            <a:r>
              <a:rPr lang="en-US" dirty="0" smtClean="0"/>
              <a:t>pen files</a:t>
            </a:r>
          </a:p>
          <a:p>
            <a:pPr lvl="1"/>
            <a:r>
              <a:rPr lang="en-US" dirty="0" smtClean="0"/>
              <a:t>Etc.</a:t>
            </a:r>
          </a:p>
          <a:p>
            <a:r>
              <a:rPr lang="en-US" dirty="0" smtClean="0"/>
              <a:t>A program running twice (two “instances”) creates two processes (can possibly share the text segment) </a:t>
            </a:r>
          </a:p>
          <a:p>
            <a:r>
              <a:rPr lang="en-US" dirty="0" smtClean="0"/>
              <a:t>Abstraction supports multiprogramming</a:t>
            </a:r>
          </a:p>
          <a:p>
            <a:pPr lvl="1"/>
            <a:r>
              <a:rPr lang="en-US" dirty="0" smtClean="0"/>
              <a:t>Support pseudo concurrent operation even on single (</a:t>
            </a:r>
            <a:r>
              <a:rPr lang="en-US" dirty="0" err="1" smtClean="0"/>
              <a:t>uni</a:t>
            </a:r>
            <a:r>
              <a:rPr lang="en-US" dirty="0" smtClean="0"/>
              <a:t>-core) CPU</a:t>
            </a:r>
          </a:p>
          <a:p>
            <a:pPr lvl="1"/>
            <a:r>
              <a:rPr lang="en-US" dirty="0" smtClean="0"/>
              <a:t>“</a:t>
            </a:r>
            <a:r>
              <a:rPr lang="en-US" dirty="0" err="1" smtClean="0"/>
              <a:t>pseudoparallelism</a:t>
            </a:r>
            <a:r>
              <a:rPr lang="en-US" dirty="0" smtClean="0"/>
              <a:t>”</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20</a:t>
            </a:fld>
            <a:endParaRPr lang="en-US"/>
          </a:p>
        </p:txBody>
      </p:sp>
      <p:sp>
        <p:nvSpPr>
          <p:cNvPr id="6" name="Title 5"/>
          <p:cNvSpPr>
            <a:spLocks noGrp="1"/>
          </p:cNvSpPr>
          <p:nvPr>
            <p:ph type="title"/>
          </p:nvPr>
        </p:nvSpPr>
        <p:spPr/>
        <p:txBody>
          <a:bodyPr/>
          <a:lstStyle/>
          <a:p>
            <a:r>
              <a:rPr lang="en-US" dirty="0" smtClean="0"/>
              <a:t>Processes</a:t>
            </a:r>
            <a:endParaRPr lang="en-US" dirty="0"/>
          </a:p>
        </p:txBody>
      </p:sp>
    </p:spTree>
    <p:extLst>
      <p:ext uri="{BB962C8B-B14F-4D97-AF65-F5344CB8AC3E}">
        <p14:creationId xmlns:p14="http://schemas.microsoft.com/office/powerpoint/2010/main" val="750208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21</a:t>
            </a:fld>
            <a:endParaRPr lang="en-US"/>
          </a:p>
        </p:txBody>
      </p:sp>
      <p:sp>
        <p:nvSpPr>
          <p:cNvPr id="6" name="Title 5"/>
          <p:cNvSpPr>
            <a:spLocks noGrp="1"/>
          </p:cNvSpPr>
          <p:nvPr>
            <p:ph type="title"/>
          </p:nvPr>
        </p:nvSpPr>
        <p:spPr/>
        <p:txBody>
          <a:bodyPr/>
          <a:lstStyle/>
          <a:p>
            <a:r>
              <a:rPr lang="en-US" dirty="0"/>
              <a:t>Process States</a:t>
            </a:r>
            <a:br>
              <a:rPr lang="en-US" dirty="0"/>
            </a:br>
            <a:endParaRPr lang="en-US" dirty="0"/>
          </a:p>
        </p:txBody>
      </p:sp>
      <p:sp>
        <p:nvSpPr>
          <p:cNvPr id="9" name="Rectangle 2"/>
          <p:cNvSpPr>
            <a:spLocks noChangeArrowheads="1"/>
          </p:cNvSpPr>
          <p:nvPr/>
        </p:nvSpPr>
        <p:spPr bwMode="auto">
          <a:xfrm>
            <a:off x="0" y="48768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endParaRPr lang="en-US" sz="2000" dirty="0">
              <a:cs typeface="+mn-cs"/>
            </a:endParaRPr>
          </a:p>
        </p:txBody>
      </p:sp>
      <p:sp>
        <p:nvSpPr>
          <p:cNvPr id="11" name="TextBox 10"/>
          <p:cNvSpPr txBox="1"/>
          <p:nvPr/>
        </p:nvSpPr>
        <p:spPr>
          <a:xfrm>
            <a:off x="594360" y="1597710"/>
            <a:ext cx="7437120" cy="1200329"/>
          </a:xfrm>
          <a:prstGeom prst="rect">
            <a:avLst/>
          </a:prstGeom>
          <a:noFill/>
        </p:spPr>
        <p:txBody>
          <a:bodyPr wrap="square" rtlCol="0">
            <a:spAutoFit/>
          </a:bodyPr>
          <a:lstStyle/>
          <a:p>
            <a:r>
              <a:rPr lang="en-US" sz="2400" dirty="0"/>
              <a:t>What are different states of a process? </a:t>
            </a:r>
            <a:endParaRPr lang="en-US" sz="2400" dirty="0" smtClean="0"/>
          </a:p>
          <a:p>
            <a:r>
              <a:rPr lang="en-US" sz="2400" dirty="0" smtClean="0"/>
              <a:t>Please </a:t>
            </a:r>
            <a:r>
              <a:rPr lang="en-US" sz="2400" dirty="0"/>
              <a:t>explain the transitions between process states.</a:t>
            </a:r>
          </a:p>
          <a:p>
            <a:endParaRPr lang="en-US" sz="2400" dirty="0"/>
          </a:p>
        </p:txBody>
      </p:sp>
    </p:spTree>
    <p:extLst>
      <p:ext uri="{BB962C8B-B14F-4D97-AF65-F5344CB8AC3E}">
        <p14:creationId xmlns:p14="http://schemas.microsoft.com/office/powerpoint/2010/main" val="27573123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22</a:t>
            </a:fld>
            <a:endParaRPr lang="en-US"/>
          </a:p>
        </p:txBody>
      </p:sp>
      <p:sp>
        <p:nvSpPr>
          <p:cNvPr id="6" name="Title 5"/>
          <p:cNvSpPr>
            <a:spLocks noGrp="1"/>
          </p:cNvSpPr>
          <p:nvPr>
            <p:ph type="title"/>
          </p:nvPr>
        </p:nvSpPr>
        <p:spPr/>
        <p:txBody>
          <a:bodyPr/>
          <a:lstStyle/>
          <a:p>
            <a:r>
              <a:rPr lang="en-US" dirty="0"/>
              <a:t>Process States</a:t>
            </a:r>
            <a:br>
              <a:rPr lang="en-US" dirty="0"/>
            </a:br>
            <a:endParaRPr lang="en-US" dirty="0"/>
          </a:p>
        </p:txBody>
      </p:sp>
      <p:pic>
        <p:nvPicPr>
          <p:cNvPr id="8" name="Picture 6" descr="D:\b\b4\IBM\02-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55" y="2249388"/>
            <a:ext cx="7620000" cy="177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0" y="48768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2-2. A process can be in running, blocked, or ready state. Transitions between these states are as shown.</a:t>
            </a:r>
          </a:p>
        </p:txBody>
      </p:sp>
      <p:sp>
        <p:nvSpPr>
          <p:cNvPr id="2" name="TextBox 1"/>
          <p:cNvSpPr txBox="1"/>
          <p:nvPr/>
        </p:nvSpPr>
        <p:spPr>
          <a:xfrm>
            <a:off x="3810000" y="1880056"/>
            <a:ext cx="186620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Process scheduler</a:t>
            </a:r>
            <a:endParaRPr lang="en-US" dirty="0"/>
          </a:p>
        </p:txBody>
      </p:sp>
      <p:cxnSp>
        <p:nvCxnSpPr>
          <p:cNvPr id="10" name="Straight Arrow Connector 9"/>
          <p:cNvCxnSpPr>
            <a:endCxn id="8" idx="0"/>
          </p:cNvCxnSpPr>
          <p:nvPr/>
        </p:nvCxnSpPr>
        <p:spPr>
          <a:xfrm flipV="1">
            <a:off x="3048000" y="2249388"/>
            <a:ext cx="1553155" cy="11478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429000" y="2249388"/>
            <a:ext cx="931333" cy="5551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14459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Threads: lightweight processes</a:t>
            </a:r>
          </a:p>
          <a:p>
            <a:pPr>
              <a:lnSpc>
                <a:spcPct val="120000"/>
              </a:lnSpc>
            </a:pPr>
            <a:r>
              <a:rPr lang="en-US" dirty="0" smtClean="0"/>
              <a:t>Multiple threads of control but share an address space</a:t>
            </a:r>
          </a:p>
          <a:p>
            <a:pPr>
              <a:lnSpc>
                <a:spcPct val="120000"/>
              </a:lnSpc>
            </a:pPr>
            <a:r>
              <a:rPr lang="en-US" dirty="0" smtClean="0"/>
              <a:t>Why threads are desired?</a:t>
            </a:r>
          </a:p>
          <a:p>
            <a:pPr lvl="1">
              <a:lnSpc>
                <a:spcPct val="120000"/>
              </a:lnSpc>
            </a:pPr>
            <a:r>
              <a:rPr lang="en-US" dirty="0" smtClean="0"/>
              <a:t>Ability of share an address space and data</a:t>
            </a:r>
          </a:p>
          <a:p>
            <a:pPr lvl="1">
              <a:lnSpc>
                <a:spcPct val="120000"/>
              </a:lnSpc>
            </a:pPr>
            <a:r>
              <a:rPr lang="en-US" dirty="0" smtClean="0"/>
              <a:t>Lightweight and easier to create and destroy (creating a thread is 10 to 100 times faster than creating a process)</a:t>
            </a:r>
          </a:p>
          <a:p>
            <a:pPr lvl="1">
              <a:lnSpc>
                <a:spcPct val="120000"/>
              </a:lnSpc>
            </a:pPr>
            <a:r>
              <a:rPr lang="en-US" dirty="0" smtClean="0"/>
              <a:t>Performance gain for mixed computing and I/O (higher degree of parallelism)</a:t>
            </a:r>
          </a:p>
          <a:p>
            <a:pPr lvl="1">
              <a:lnSpc>
                <a:spcPct val="120000"/>
              </a:lnSpc>
            </a:pPr>
            <a:r>
              <a:rPr lang="en-US" dirty="0" smtClean="0"/>
              <a:t>Map to multithreaded/multicore processors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23</a:t>
            </a:fld>
            <a:endParaRPr lang="en-US"/>
          </a:p>
        </p:txBody>
      </p:sp>
      <p:sp>
        <p:nvSpPr>
          <p:cNvPr id="6" name="Title 5"/>
          <p:cNvSpPr>
            <a:spLocks noGrp="1"/>
          </p:cNvSpPr>
          <p:nvPr>
            <p:ph type="title"/>
          </p:nvPr>
        </p:nvSpPr>
        <p:spPr/>
        <p:txBody>
          <a:bodyPr/>
          <a:lstStyle/>
          <a:p>
            <a:r>
              <a:rPr lang="en-US" dirty="0" smtClean="0"/>
              <a:t>Threads</a:t>
            </a:r>
            <a:endParaRPr lang="en-US" dirty="0"/>
          </a:p>
        </p:txBody>
      </p:sp>
    </p:spTree>
    <p:extLst>
      <p:ext uri="{BB962C8B-B14F-4D97-AF65-F5344CB8AC3E}">
        <p14:creationId xmlns:p14="http://schemas.microsoft.com/office/powerpoint/2010/main" val="1945233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24</a:t>
            </a:fld>
            <a:endParaRPr lang="en-US"/>
          </a:p>
        </p:txBody>
      </p:sp>
      <p:sp>
        <p:nvSpPr>
          <p:cNvPr id="6" name="Title 5"/>
          <p:cNvSpPr>
            <a:spLocks noGrp="1"/>
          </p:cNvSpPr>
          <p:nvPr>
            <p:ph type="title"/>
          </p:nvPr>
        </p:nvSpPr>
        <p:spPr/>
        <p:txBody>
          <a:bodyPr/>
          <a:lstStyle/>
          <a:p>
            <a:r>
              <a:rPr lang="en-US" dirty="0"/>
              <a:t>Thread Usage (1)</a:t>
            </a:r>
            <a:br>
              <a:rPr lang="en-US" dirty="0"/>
            </a:br>
            <a:endParaRPr lang="en-US" dirty="0"/>
          </a:p>
        </p:txBody>
      </p:sp>
      <p:pic>
        <p:nvPicPr>
          <p:cNvPr id="7" name="Picture 6" descr="D:\b\b4\IBM\0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50" y="1466850"/>
            <a:ext cx="7505700"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2-7. A word processor with three threads.</a:t>
            </a:r>
          </a:p>
        </p:txBody>
      </p:sp>
    </p:spTree>
    <p:extLst>
      <p:ext uri="{BB962C8B-B14F-4D97-AF65-F5344CB8AC3E}">
        <p14:creationId xmlns:p14="http://schemas.microsoft.com/office/powerpoint/2010/main" val="51793042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25</a:t>
            </a:fld>
            <a:endParaRPr lang="en-US"/>
          </a:p>
        </p:txBody>
      </p:sp>
      <p:sp>
        <p:nvSpPr>
          <p:cNvPr id="6" name="Title 5"/>
          <p:cNvSpPr>
            <a:spLocks noGrp="1"/>
          </p:cNvSpPr>
          <p:nvPr>
            <p:ph type="title"/>
          </p:nvPr>
        </p:nvSpPr>
        <p:spPr/>
        <p:txBody>
          <a:bodyPr/>
          <a:lstStyle/>
          <a:p>
            <a:r>
              <a:rPr lang="en-US" dirty="0"/>
              <a:t>Thread Usage (2)</a:t>
            </a:r>
            <a:br>
              <a:rPr lang="en-US" dirty="0"/>
            </a:br>
            <a:endParaRPr lang="en-US" dirty="0"/>
          </a:p>
        </p:txBody>
      </p:sp>
      <p:pic>
        <p:nvPicPr>
          <p:cNvPr id="7" name="Picture 6" descr="D:\b\b4\IBM\02-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70" y="1671779"/>
            <a:ext cx="6463486" cy="4284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883840"/>
            <a:ext cx="9144000" cy="5224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2-8. A multithreaded Web server.</a:t>
            </a:r>
          </a:p>
        </p:txBody>
      </p:sp>
    </p:spTree>
    <p:extLst>
      <p:ext uri="{BB962C8B-B14F-4D97-AF65-F5344CB8AC3E}">
        <p14:creationId xmlns:p14="http://schemas.microsoft.com/office/powerpoint/2010/main" val="110538126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user space</a:t>
            </a:r>
          </a:p>
          <a:p>
            <a:endParaRPr lang="en-US" dirty="0" smtClean="0"/>
          </a:p>
          <a:p>
            <a:r>
              <a:rPr lang="en-US" dirty="0" smtClean="0"/>
              <a:t>Entirely in user space, kernel knows nothing</a:t>
            </a:r>
          </a:p>
          <a:p>
            <a:r>
              <a:rPr lang="en-US" dirty="0" smtClean="0"/>
              <a:t>Kernel manages ordinary single-threaded processes</a:t>
            </a:r>
          </a:p>
          <a:p>
            <a:r>
              <a:rPr lang="en-US" dirty="0" smtClean="0"/>
              <a:t>User-level threads can be implemented on an operating system that does not support threads (in kernel)</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26</a:t>
            </a:fld>
            <a:endParaRPr lang="en-US"/>
          </a:p>
        </p:txBody>
      </p:sp>
      <p:sp>
        <p:nvSpPr>
          <p:cNvPr id="6" name="Title 5"/>
          <p:cNvSpPr>
            <a:spLocks noGrp="1"/>
          </p:cNvSpPr>
          <p:nvPr>
            <p:ph type="title"/>
          </p:nvPr>
        </p:nvSpPr>
        <p:spPr/>
        <p:txBody>
          <a:bodyPr/>
          <a:lstStyle/>
          <a:p>
            <a:r>
              <a:rPr lang="en-US" dirty="0" smtClean="0"/>
              <a:t>Implementing Threads in User Space (1)</a:t>
            </a:r>
            <a:endParaRPr lang="en-US" dirty="0"/>
          </a:p>
        </p:txBody>
      </p:sp>
    </p:spTree>
    <p:extLst>
      <p:ext uri="{BB962C8B-B14F-4D97-AF65-F5344CB8AC3E}">
        <p14:creationId xmlns:p14="http://schemas.microsoft.com/office/powerpoint/2010/main" val="1707075015"/>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27</a:t>
            </a:fld>
            <a:endParaRPr lang="en-US"/>
          </a:p>
        </p:txBody>
      </p:sp>
      <p:sp>
        <p:nvSpPr>
          <p:cNvPr id="6" name="Title 5"/>
          <p:cNvSpPr>
            <a:spLocks noGrp="1"/>
          </p:cNvSpPr>
          <p:nvPr>
            <p:ph type="title"/>
          </p:nvPr>
        </p:nvSpPr>
        <p:spPr/>
        <p:txBody>
          <a:bodyPr/>
          <a:lstStyle/>
          <a:p>
            <a:r>
              <a:rPr lang="en-US" dirty="0"/>
              <a:t>Implementing Threads in User </a:t>
            </a:r>
            <a:r>
              <a:rPr lang="en-US" dirty="0" smtClean="0"/>
              <a:t>Space (2)</a:t>
            </a:r>
            <a:r>
              <a:rPr lang="en-US" dirty="0"/>
              <a:t/>
            </a:r>
            <a:br>
              <a:rPr lang="en-US" dirty="0"/>
            </a:br>
            <a:endParaRPr lang="en-US" dirty="0"/>
          </a:p>
        </p:txBody>
      </p:sp>
      <p:pic>
        <p:nvPicPr>
          <p:cNvPr id="7" name="Picture 6" descr="D:\b\b4\IBM\02-16.jpg"/>
          <p:cNvPicPr>
            <a:picLocks noChangeAspect="1" noChangeArrowheads="1"/>
          </p:cNvPicPr>
          <p:nvPr/>
        </p:nvPicPr>
        <p:blipFill rotWithShape="1">
          <a:blip r:embed="rId2">
            <a:extLst>
              <a:ext uri="{28A0092B-C50C-407E-A947-70E740481C1C}">
                <a14:useLocalDpi xmlns:a14="http://schemas.microsoft.com/office/drawing/2010/main" val="0"/>
              </a:ext>
            </a:extLst>
          </a:blip>
          <a:srcRect r="43457"/>
          <a:stretch/>
        </p:blipFill>
        <p:spPr bwMode="auto">
          <a:xfrm>
            <a:off x="2643188" y="1724025"/>
            <a:ext cx="3910012" cy="327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2-16. (a) A user-level threads </a:t>
            </a:r>
            <a:r>
              <a:rPr lang="en-US" sz="2000" dirty="0" smtClean="0">
                <a:cs typeface="+mn-cs"/>
              </a:rPr>
              <a:t>package</a:t>
            </a:r>
            <a:endParaRPr lang="en-US" sz="2000" dirty="0">
              <a:cs typeface="+mn-cs"/>
            </a:endParaRPr>
          </a:p>
        </p:txBody>
      </p:sp>
    </p:spTree>
    <p:extLst>
      <p:ext uri="{BB962C8B-B14F-4D97-AF65-F5344CB8AC3E}">
        <p14:creationId xmlns:p14="http://schemas.microsoft.com/office/powerpoint/2010/main" val="428253185"/>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Advantages</a:t>
            </a:r>
          </a:p>
          <a:p>
            <a:pPr lvl="1"/>
            <a:r>
              <a:rPr lang="en-US" dirty="0" smtClean="0"/>
              <a:t>Fast thread switching than trapping to the kernel (an order of magnitude faster normally)</a:t>
            </a:r>
          </a:p>
          <a:p>
            <a:pPr lvl="1"/>
            <a:r>
              <a:rPr lang="en-US" dirty="0" smtClean="0"/>
              <a:t>Each process can have its own customized scheduling algorithm</a:t>
            </a:r>
          </a:p>
          <a:p>
            <a:r>
              <a:rPr lang="en-US" dirty="0" smtClean="0"/>
              <a:t>Disadvantages</a:t>
            </a:r>
          </a:p>
          <a:p>
            <a:pPr lvl="1"/>
            <a:r>
              <a:rPr lang="en-US" dirty="0" smtClean="0"/>
              <a:t>Blocking system calls</a:t>
            </a:r>
          </a:p>
          <a:p>
            <a:pPr lvl="1"/>
            <a:r>
              <a:rPr lang="en-US" dirty="0" smtClean="0"/>
              <a:t>Page faults (detailed discussion when studying chapter 3)</a:t>
            </a:r>
          </a:p>
          <a:p>
            <a:pPr lvl="1"/>
            <a:r>
              <a:rPr lang="en-US" dirty="0" smtClean="0"/>
              <a:t>Limited performance gain (system calls block threads)</a:t>
            </a:r>
          </a:p>
          <a:p>
            <a:pPr lvl="1"/>
            <a:endParaRPr lang="en-US" dirty="0" smtClean="0"/>
          </a:p>
          <a:p>
            <a:pPr lvl="1"/>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28</a:t>
            </a:fld>
            <a:endParaRPr lang="en-US"/>
          </a:p>
        </p:txBody>
      </p:sp>
      <p:sp>
        <p:nvSpPr>
          <p:cNvPr id="6" name="Title 5"/>
          <p:cNvSpPr>
            <a:spLocks noGrp="1"/>
          </p:cNvSpPr>
          <p:nvPr>
            <p:ph type="title"/>
          </p:nvPr>
        </p:nvSpPr>
        <p:spPr/>
        <p:txBody>
          <a:bodyPr/>
          <a:lstStyle/>
          <a:p>
            <a:r>
              <a:rPr lang="en-US" dirty="0"/>
              <a:t>Implementing Threads in User Space </a:t>
            </a:r>
            <a:r>
              <a:rPr lang="en-US" dirty="0" smtClean="0"/>
              <a:t>(3)</a:t>
            </a:r>
            <a:r>
              <a:rPr lang="en-US" dirty="0"/>
              <a:t/>
            </a:r>
            <a:br>
              <a:rPr lang="en-US" dirty="0"/>
            </a:br>
            <a:endParaRPr lang="en-US" dirty="0"/>
          </a:p>
        </p:txBody>
      </p:sp>
    </p:spTree>
    <p:extLst>
      <p:ext uri="{BB962C8B-B14F-4D97-AF65-F5344CB8AC3E}">
        <p14:creationId xmlns:p14="http://schemas.microsoft.com/office/powerpoint/2010/main" val="1433579198"/>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a:t>
            </a:r>
            <a:r>
              <a:rPr lang="en-US" dirty="0" smtClean="0"/>
              <a:t>kernel space</a:t>
            </a:r>
          </a:p>
          <a:p>
            <a:endParaRPr lang="en-US" dirty="0"/>
          </a:p>
          <a:p>
            <a:r>
              <a:rPr lang="en-US" dirty="0" smtClean="0"/>
              <a:t>No run-time system and thread table needed in each process</a:t>
            </a:r>
          </a:p>
          <a:p>
            <a:r>
              <a:rPr lang="en-US" dirty="0" smtClean="0"/>
              <a:t>Kernel manages a thread table keeping track of threads</a:t>
            </a:r>
          </a:p>
          <a:p>
            <a:r>
              <a:rPr lang="en-US" dirty="0" smtClean="0"/>
              <a:t>Thread table holds the same info as with user-level threads</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29</a:t>
            </a:fld>
            <a:endParaRPr lang="en-US"/>
          </a:p>
        </p:txBody>
      </p:sp>
      <p:sp>
        <p:nvSpPr>
          <p:cNvPr id="6" name="Title 5"/>
          <p:cNvSpPr>
            <a:spLocks noGrp="1"/>
          </p:cNvSpPr>
          <p:nvPr>
            <p:ph type="title"/>
          </p:nvPr>
        </p:nvSpPr>
        <p:spPr/>
        <p:txBody>
          <a:bodyPr/>
          <a:lstStyle/>
          <a:p>
            <a:r>
              <a:rPr lang="en-US" dirty="0"/>
              <a:t>Implementing Threads in </a:t>
            </a:r>
            <a:r>
              <a:rPr lang="en-US" dirty="0" smtClean="0"/>
              <a:t>Kernel Space (1)</a:t>
            </a:r>
            <a:endParaRPr lang="en-US" dirty="0"/>
          </a:p>
        </p:txBody>
      </p:sp>
    </p:spTree>
    <p:extLst>
      <p:ext uri="{BB962C8B-B14F-4D97-AF65-F5344CB8AC3E}">
        <p14:creationId xmlns:p14="http://schemas.microsoft.com/office/powerpoint/2010/main" val="178879841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p:cNvSpPr>
            <a:spLocks noChangeArrowheads="1"/>
          </p:cNvSpPr>
          <p:nvPr/>
        </p:nvSpPr>
        <p:spPr bwMode="auto">
          <a:xfrm>
            <a:off x="0" y="990600"/>
            <a:ext cx="9144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a:latin typeface="+mj-lt"/>
              </a:rPr>
              <a:t>What Is An Operating System (2)</a:t>
            </a:r>
          </a:p>
        </p:txBody>
      </p:sp>
      <p:sp>
        <p:nvSpPr>
          <p:cNvPr id="102403" name="Rectangle 1027"/>
          <p:cNvSpPr>
            <a:spLocks noChangeArrowheads="1"/>
          </p:cNvSpPr>
          <p:nvPr/>
        </p:nvSpPr>
        <p:spPr bwMode="auto">
          <a:xfrm>
            <a:off x="978795" y="5654567"/>
            <a:ext cx="7868992"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600" dirty="0"/>
              <a:t>Figure 1</a:t>
            </a:r>
            <a:r>
              <a:rPr lang="en-US" sz="2600" dirty="0" smtClean="0"/>
              <a:t>-1</a:t>
            </a:r>
            <a:r>
              <a:rPr lang="en-US" sz="2600" dirty="0"/>
              <a:t>. Where the operating system fits in.</a:t>
            </a:r>
          </a:p>
        </p:txBody>
      </p:sp>
      <p:pic>
        <p:nvPicPr>
          <p:cNvPr id="102405" name="Picture 1029" descr="D:\b\b4\IBM\0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1873142"/>
            <a:ext cx="6800850" cy="378142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3175516F-F2A2-47C5-9741-85CE8E25E4A5}" type="datetime1">
              <a:rPr lang="en-US" altLang="zh-CN" smtClean="0"/>
              <a:pPr/>
              <a:t>12/4/18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3</a:t>
            </a:fld>
            <a:endParaRPr lang="en-US"/>
          </a:p>
        </p:txBody>
      </p:sp>
    </p:spTree>
    <p:extLst>
      <p:ext uri="{BB962C8B-B14F-4D97-AF65-F5344CB8AC3E}">
        <p14:creationId xmlns:p14="http://schemas.microsoft.com/office/powerpoint/2010/main" val="2626411246"/>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30</a:t>
            </a:fld>
            <a:endParaRPr lang="en-US"/>
          </a:p>
        </p:txBody>
      </p:sp>
      <p:sp>
        <p:nvSpPr>
          <p:cNvPr id="6" name="Title 5"/>
          <p:cNvSpPr>
            <a:spLocks noGrp="1"/>
          </p:cNvSpPr>
          <p:nvPr>
            <p:ph type="title"/>
          </p:nvPr>
        </p:nvSpPr>
        <p:spPr/>
        <p:txBody>
          <a:bodyPr/>
          <a:lstStyle/>
          <a:p>
            <a:r>
              <a:rPr lang="en-US" dirty="0"/>
              <a:t>Implementing Threads in Kernel Space </a:t>
            </a:r>
            <a:r>
              <a:rPr lang="en-US" dirty="0" smtClean="0"/>
              <a:t>(2)</a:t>
            </a:r>
            <a:endParaRPr lang="en-US" dirty="0"/>
          </a:p>
        </p:txBody>
      </p:sp>
      <p:pic>
        <p:nvPicPr>
          <p:cNvPr id="7" name="Picture 6" descr="D:\b\b4\IBM\02-16.jpg"/>
          <p:cNvPicPr>
            <a:picLocks noChangeAspect="1" noChangeArrowheads="1"/>
          </p:cNvPicPr>
          <p:nvPr/>
        </p:nvPicPr>
        <p:blipFill rotWithShape="1">
          <a:blip r:embed="rId2">
            <a:extLst>
              <a:ext uri="{28A0092B-C50C-407E-A947-70E740481C1C}">
                <a14:useLocalDpi xmlns:a14="http://schemas.microsoft.com/office/drawing/2010/main" val="0"/>
              </a:ext>
            </a:extLst>
          </a:blip>
          <a:srcRect l="56084"/>
          <a:stretch/>
        </p:blipFill>
        <p:spPr bwMode="auto">
          <a:xfrm>
            <a:off x="2878666" y="1724025"/>
            <a:ext cx="3036888" cy="327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2-16. </a:t>
            </a:r>
            <a:r>
              <a:rPr lang="en-US" sz="2000" dirty="0" smtClean="0">
                <a:cs typeface="+mn-cs"/>
              </a:rPr>
              <a:t>(</a:t>
            </a:r>
            <a:r>
              <a:rPr lang="en-US" sz="2000" dirty="0">
                <a:cs typeface="+mn-cs"/>
              </a:rPr>
              <a:t>b) A threads package managed by the kernel.</a:t>
            </a:r>
          </a:p>
        </p:txBody>
      </p:sp>
    </p:spTree>
    <p:extLst>
      <p:ext uri="{BB962C8B-B14F-4D97-AF65-F5344CB8AC3E}">
        <p14:creationId xmlns:p14="http://schemas.microsoft.com/office/powerpoint/2010/main" val="1711302517"/>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Advantages</a:t>
            </a:r>
          </a:p>
          <a:p>
            <a:pPr lvl="1"/>
            <a:r>
              <a:rPr lang="en-US" dirty="0" smtClean="0"/>
              <a:t>When a thread blocks, the kernel can schedule another thread from the same process (if ready) or a thread from a different process to run</a:t>
            </a:r>
          </a:p>
          <a:p>
            <a:pPr lvl="1"/>
            <a:r>
              <a:rPr lang="en-US" dirty="0" smtClean="0"/>
              <a:t>No new </a:t>
            </a:r>
            <a:r>
              <a:rPr lang="en-US" dirty="0" err="1" smtClean="0"/>
              <a:t>nonblocking</a:t>
            </a:r>
            <a:r>
              <a:rPr lang="en-US" dirty="0" smtClean="0"/>
              <a:t> system calls required (including dealing with page faults)</a:t>
            </a:r>
          </a:p>
          <a:p>
            <a:pPr lvl="1"/>
            <a:r>
              <a:rPr lang="en-US" dirty="0" smtClean="0"/>
              <a:t>Performance gain</a:t>
            </a:r>
          </a:p>
          <a:p>
            <a:r>
              <a:rPr lang="en-US" dirty="0" smtClean="0"/>
              <a:t>Disadvantages</a:t>
            </a:r>
          </a:p>
          <a:p>
            <a:pPr lvl="1"/>
            <a:r>
              <a:rPr lang="en-US" dirty="0" smtClean="0"/>
              <a:t>Higher cost of creating/destroying threads (system calls)</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31</a:t>
            </a:fld>
            <a:endParaRPr lang="en-US"/>
          </a:p>
        </p:txBody>
      </p:sp>
      <p:sp>
        <p:nvSpPr>
          <p:cNvPr id="6" name="Title 5"/>
          <p:cNvSpPr>
            <a:spLocks noGrp="1"/>
          </p:cNvSpPr>
          <p:nvPr>
            <p:ph type="title"/>
          </p:nvPr>
        </p:nvSpPr>
        <p:spPr/>
        <p:txBody>
          <a:bodyPr/>
          <a:lstStyle/>
          <a:p>
            <a:r>
              <a:rPr lang="en-US" dirty="0"/>
              <a:t>Implementing Threads in Kernel Space </a:t>
            </a:r>
            <a:r>
              <a:rPr lang="en-US" dirty="0" smtClean="0"/>
              <a:t>(3)</a:t>
            </a:r>
            <a:endParaRPr lang="en-US" dirty="0"/>
          </a:p>
        </p:txBody>
      </p:sp>
    </p:spTree>
    <p:extLst>
      <p:ext uri="{BB962C8B-B14F-4D97-AF65-F5344CB8AC3E}">
        <p14:creationId xmlns:p14="http://schemas.microsoft.com/office/powerpoint/2010/main" val="612918948"/>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3268133" cy="4783914"/>
          </a:xfrm>
        </p:spPr>
        <p:txBody>
          <a:bodyPr/>
          <a:lstStyle/>
          <a:p>
            <a:r>
              <a:rPr lang="en-US" dirty="0" smtClean="0"/>
              <a:t>In IPC, where two or more processes read/write some shared data, if the final result depends on who runs precisely when, such a situation is called </a:t>
            </a:r>
            <a:r>
              <a:rPr lang="en-US" dirty="0" smtClean="0">
                <a:solidFill>
                  <a:srgbClr val="0000FF"/>
                </a:solidFill>
              </a:rPr>
              <a:t>race conditions</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32</a:t>
            </a:fld>
            <a:endParaRPr lang="en-US"/>
          </a:p>
        </p:txBody>
      </p:sp>
      <p:sp>
        <p:nvSpPr>
          <p:cNvPr id="6" name="Title 5"/>
          <p:cNvSpPr>
            <a:spLocks noGrp="1"/>
          </p:cNvSpPr>
          <p:nvPr>
            <p:ph type="title"/>
          </p:nvPr>
        </p:nvSpPr>
        <p:spPr/>
        <p:txBody>
          <a:bodyPr/>
          <a:lstStyle/>
          <a:p>
            <a:r>
              <a:rPr lang="en-US" dirty="0"/>
              <a:t>Race Conditions</a:t>
            </a:r>
            <a:br>
              <a:rPr lang="en-US" dirty="0"/>
            </a:br>
            <a:endParaRPr lang="en-US" dirty="0"/>
          </a:p>
        </p:txBody>
      </p:sp>
      <p:pic>
        <p:nvPicPr>
          <p:cNvPr id="7" name="Picture 6" descr="D:\b\b4\IBM\02-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6956" y="1600200"/>
            <a:ext cx="4633295" cy="340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3725333" y="5223932"/>
            <a:ext cx="5418667"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2-21. Two processes want to access </a:t>
            </a:r>
            <a:br>
              <a:rPr lang="en-US" sz="2000" dirty="0">
                <a:cs typeface="+mn-cs"/>
              </a:rPr>
            </a:br>
            <a:r>
              <a:rPr lang="en-US" sz="2000" dirty="0">
                <a:cs typeface="+mn-cs"/>
              </a:rPr>
              <a:t>shared memory at the same time.</a:t>
            </a:r>
          </a:p>
        </p:txBody>
      </p:sp>
    </p:spTree>
    <p:extLst>
      <p:ext uri="{BB962C8B-B14F-4D97-AF65-F5344CB8AC3E}">
        <p14:creationId xmlns:p14="http://schemas.microsoft.com/office/powerpoint/2010/main" val="504486164"/>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solidFill>
                  <a:srgbClr val="0000FF"/>
                </a:solidFill>
              </a:rPr>
              <a:t>Mutual exclusion</a:t>
            </a:r>
            <a:r>
              <a:rPr lang="en-US" dirty="0" smtClean="0"/>
              <a:t> needed to avoid race conditions</a:t>
            </a:r>
          </a:p>
          <a:p>
            <a:pPr lvl="1"/>
            <a:r>
              <a:rPr lang="en-US" dirty="0" smtClean="0"/>
              <a:t>Applies to shared memory, shared files, and shared everything else</a:t>
            </a:r>
          </a:p>
          <a:p>
            <a:endParaRPr lang="en-US" dirty="0" smtClean="0"/>
          </a:p>
          <a:p>
            <a:r>
              <a:rPr lang="en-US" dirty="0" smtClean="0"/>
              <a:t>Part of the program where shared resources are accessed is called the </a:t>
            </a:r>
            <a:r>
              <a:rPr lang="en-US" dirty="0" smtClean="0">
                <a:solidFill>
                  <a:srgbClr val="0000FF"/>
                </a:solidFill>
              </a:rPr>
              <a:t>critical region </a:t>
            </a:r>
            <a:r>
              <a:rPr lang="en-US" dirty="0" smtClean="0"/>
              <a:t>or </a:t>
            </a:r>
            <a:r>
              <a:rPr lang="en-US" dirty="0">
                <a:solidFill>
                  <a:srgbClr val="0000FF"/>
                </a:solidFill>
              </a:rPr>
              <a:t>critical </a:t>
            </a:r>
            <a:r>
              <a:rPr lang="en-US" dirty="0" smtClean="0">
                <a:solidFill>
                  <a:srgbClr val="0000FF"/>
                </a:solidFill>
              </a:rPr>
              <a:t>section</a:t>
            </a:r>
          </a:p>
          <a:p>
            <a:pPr lvl="1">
              <a:lnSpc>
                <a:spcPct val="120000"/>
              </a:lnSpc>
            </a:pPr>
            <a:r>
              <a:rPr lang="en-US" dirty="0"/>
              <a:t>No two processes may be simultaneously inside their critical regions.</a:t>
            </a:r>
          </a:p>
          <a:p>
            <a:pPr lvl="1">
              <a:lnSpc>
                <a:spcPct val="120000"/>
              </a:lnSpc>
            </a:pPr>
            <a:r>
              <a:rPr lang="en-US" dirty="0"/>
              <a:t>No assumptions may be made about speeds or the number of CPUs.</a:t>
            </a:r>
          </a:p>
          <a:p>
            <a:pPr lvl="1">
              <a:lnSpc>
                <a:spcPct val="120000"/>
              </a:lnSpc>
            </a:pPr>
            <a:r>
              <a:rPr lang="en-US" dirty="0"/>
              <a:t>No process running outside its critical region may block other processes.</a:t>
            </a:r>
          </a:p>
          <a:p>
            <a:pPr lvl="1">
              <a:lnSpc>
                <a:spcPct val="120000"/>
              </a:lnSpc>
            </a:pPr>
            <a:r>
              <a:rPr lang="en-US" dirty="0"/>
              <a:t>No process should have to wait forever to enter its critical region.</a:t>
            </a:r>
          </a:p>
          <a:p>
            <a:pPr marL="0" indent="0">
              <a:buNone/>
            </a:pP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33</a:t>
            </a:fld>
            <a:endParaRPr lang="en-US"/>
          </a:p>
        </p:txBody>
      </p:sp>
      <p:sp>
        <p:nvSpPr>
          <p:cNvPr id="6" name="Title 5"/>
          <p:cNvSpPr>
            <a:spLocks noGrp="1"/>
          </p:cNvSpPr>
          <p:nvPr>
            <p:ph type="title"/>
          </p:nvPr>
        </p:nvSpPr>
        <p:spPr/>
        <p:txBody>
          <a:bodyPr/>
          <a:lstStyle/>
          <a:p>
            <a:r>
              <a:rPr lang="en-US" dirty="0"/>
              <a:t>Critical Regions (1)</a:t>
            </a:r>
            <a:br>
              <a:rPr lang="en-US" dirty="0"/>
            </a:br>
            <a:endParaRPr lang="en-US" dirty="0"/>
          </a:p>
        </p:txBody>
      </p:sp>
    </p:spTree>
    <p:extLst>
      <p:ext uri="{BB962C8B-B14F-4D97-AF65-F5344CB8AC3E}">
        <p14:creationId xmlns:p14="http://schemas.microsoft.com/office/powerpoint/2010/main" val="63351999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34</a:t>
            </a:fld>
            <a:endParaRPr lang="en-US"/>
          </a:p>
        </p:txBody>
      </p:sp>
      <p:sp>
        <p:nvSpPr>
          <p:cNvPr id="6" name="Title 5"/>
          <p:cNvSpPr>
            <a:spLocks noGrp="1"/>
          </p:cNvSpPr>
          <p:nvPr>
            <p:ph type="title"/>
          </p:nvPr>
        </p:nvSpPr>
        <p:spPr/>
        <p:txBody>
          <a:bodyPr/>
          <a:lstStyle/>
          <a:p>
            <a:r>
              <a:rPr lang="en-US" dirty="0"/>
              <a:t>Critical Regions (2)</a:t>
            </a:r>
            <a:br>
              <a:rPr lang="en-US" dirty="0"/>
            </a:br>
            <a:endParaRPr lang="en-US" dirty="0"/>
          </a:p>
        </p:txBody>
      </p:sp>
      <p:pic>
        <p:nvPicPr>
          <p:cNvPr id="7" name="Picture 6" descr="D:\b\b4\IBM\02-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86" y="1984309"/>
            <a:ext cx="7289800" cy="35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2-22. Mutual exclusion using critical regions.</a:t>
            </a:r>
          </a:p>
        </p:txBody>
      </p:sp>
    </p:spTree>
    <p:extLst>
      <p:ext uri="{BB962C8B-B14F-4D97-AF65-F5344CB8AC3E}">
        <p14:creationId xmlns:p14="http://schemas.microsoft.com/office/powerpoint/2010/main" val="1056897762"/>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Proposals for achieving mutual exclusion</a:t>
            </a:r>
            <a:r>
              <a:rPr lang="en-US" dirty="0" smtClean="0"/>
              <a:t>:</a:t>
            </a:r>
          </a:p>
          <a:p>
            <a:pPr marL="0" indent="0">
              <a:buNone/>
            </a:pPr>
            <a:endParaRPr lang="en-US" dirty="0"/>
          </a:p>
          <a:p>
            <a:r>
              <a:rPr lang="en-US" dirty="0"/>
              <a:t>Disabling </a:t>
            </a:r>
            <a:r>
              <a:rPr lang="en-US" dirty="0" smtClean="0"/>
              <a:t>interrupts (</a:t>
            </a:r>
            <a:r>
              <a:rPr lang="en-US" sz="1400" dirty="0" smtClean="0"/>
              <a:t>doesn’t work for multicore chips. Why?</a:t>
            </a:r>
            <a:r>
              <a:rPr lang="en-US" dirty="0" smtClean="0"/>
              <a:t>)</a:t>
            </a:r>
          </a:p>
          <a:p>
            <a:r>
              <a:rPr lang="en-US" dirty="0" smtClean="0"/>
              <a:t>Lock variables (</a:t>
            </a:r>
            <a:r>
              <a:rPr lang="en-US" sz="1400" dirty="0" smtClean="0"/>
              <a:t>set the lock variable to 1 when after entering. What problem?</a:t>
            </a:r>
            <a:r>
              <a:rPr lang="en-US" dirty="0" smtClean="0"/>
              <a:t>)</a:t>
            </a:r>
          </a:p>
          <a:p>
            <a:r>
              <a:rPr lang="en-US" dirty="0" smtClean="0"/>
              <a:t>Strict alternation</a:t>
            </a:r>
          </a:p>
          <a:p>
            <a:r>
              <a:rPr lang="en-US" dirty="0" smtClean="0"/>
              <a:t>Peterson's solution</a:t>
            </a:r>
          </a:p>
          <a:p>
            <a:r>
              <a:rPr lang="en-US" dirty="0"/>
              <a:t>The TSL/XCHG </a:t>
            </a:r>
            <a:r>
              <a:rPr lang="en-US" dirty="0" smtClean="0"/>
              <a:t>instruction</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35</a:t>
            </a:fld>
            <a:endParaRPr lang="en-US"/>
          </a:p>
        </p:txBody>
      </p:sp>
      <p:sp>
        <p:nvSpPr>
          <p:cNvPr id="6" name="Title 5"/>
          <p:cNvSpPr>
            <a:spLocks noGrp="1"/>
          </p:cNvSpPr>
          <p:nvPr>
            <p:ph type="title"/>
          </p:nvPr>
        </p:nvSpPr>
        <p:spPr/>
        <p:txBody>
          <a:bodyPr/>
          <a:lstStyle/>
          <a:p>
            <a:r>
              <a:rPr lang="en-US" dirty="0"/>
              <a:t>Mutual Exclusion with Busy Waiting</a:t>
            </a:r>
            <a:br>
              <a:rPr lang="en-US" dirty="0"/>
            </a:br>
            <a:endParaRPr lang="en-US" dirty="0"/>
          </a:p>
        </p:txBody>
      </p:sp>
    </p:spTree>
    <p:extLst>
      <p:ext uri="{BB962C8B-B14F-4D97-AF65-F5344CB8AC3E}">
        <p14:creationId xmlns:p14="http://schemas.microsoft.com/office/powerpoint/2010/main" val="1443441597"/>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36</a:t>
            </a:fld>
            <a:endParaRPr lang="en-US"/>
          </a:p>
        </p:txBody>
      </p:sp>
      <p:sp>
        <p:nvSpPr>
          <p:cNvPr id="6" name="Title 5"/>
          <p:cNvSpPr>
            <a:spLocks noGrp="1"/>
          </p:cNvSpPr>
          <p:nvPr>
            <p:ph type="title"/>
          </p:nvPr>
        </p:nvSpPr>
        <p:spPr/>
        <p:txBody>
          <a:bodyPr/>
          <a:lstStyle/>
          <a:p>
            <a:r>
              <a:rPr lang="en-US" dirty="0"/>
              <a:t>Strict Alternation</a:t>
            </a:r>
            <a:br>
              <a:rPr lang="en-US" dirty="0"/>
            </a:br>
            <a:endParaRPr lang="en-US" dirty="0"/>
          </a:p>
        </p:txBody>
      </p:sp>
      <p:pic>
        <p:nvPicPr>
          <p:cNvPr id="7" name="Picture 6" descr="D:\b\b4\IBM\02-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946275"/>
            <a:ext cx="8648700"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373688"/>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2-23. A proposed solution to the critical region problem. </a:t>
            </a:r>
            <a:br>
              <a:rPr lang="en-US" sz="2000" dirty="0">
                <a:cs typeface="+mn-cs"/>
              </a:rPr>
            </a:br>
            <a:r>
              <a:rPr lang="en-US" sz="2000" dirty="0">
                <a:cs typeface="+mn-cs"/>
              </a:rPr>
              <a:t>(a) Process 0. (b) Process 1. In both cases, be sure to note the semicolons terminating the while statements.</a:t>
            </a:r>
          </a:p>
        </p:txBody>
      </p:sp>
      <p:sp>
        <p:nvSpPr>
          <p:cNvPr id="2" name="TextBox 1"/>
          <p:cNvSpPr txBox="1"/>
          <p:nvPr/>
        </p:nvSpPr>
        <p:spPr>
          <a:xfrm>
            <a:off x="6850446" y="4392083"/>
            <a:ext cx="1365541"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Busy waiting</a:t>
            </a:r>
          </a:p>
          <a:p>
            <a:r>
              <a:rPr lang="en-US" dirty="0" smtClean="0"/>
              <a:t>Spin lock</a:t>
            </a:r>
            <a:endParaRPr lang="en-US" dirty="0"/>
          </a:p>
        </p:txBody>
      </p:sp>
    </p:spTree>
    <p:extLst>
      <p:ext uri="{BB962C8B-B14F-4D97-AF65-F5344CB8AC3E}">
        <p14:creationId xmlns:p14="http://schemas.microsoft.com/office/powerpoint/2010/main" val="2111447895"/>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37</a:t>
            </a:fld>
            <a:endParaRPr lang="en-US"/>
          </a:p>
        </p:txBody>
      </p:sp>
      <p:sp>
        <p:nvSpPr>
          <p:cNvPr id="6" name="Title 5"/>
          <p:cNvSpPr>
            <a:spLocks noGrp="1"/>
          </p:cNvSpPr>
          <p:nvPr>
            <p:ph type="title"/>
          </p:nvPr>
        </p:nvSpPr>
        <p:spPr>
          <a:xfrm>
            <a:off x="457200" y="531017"/>
            <a:ext cx="8229600" cy="621526"/>
          </a:xfrm>
        </p:spPr>
        <p:txBody>
          <a:bodyPr/>
          <a:lstStyle/>
          <a:p>
            <a:r>
              <a:rPr lang="en-US" dirty="0"/>
              <a:t>Peterson's Solution</a:t>
            </a:r>
            <a:br>
              <a:rPr lang="en-US" dirty="0"/>
            </a:br>
            <a:endParaRPr lang="en-US" dirty="0"/>
          </a:p>
        </p:txBody>
      </p:sp>
      <p:pic>
        <p:nvPicPr>
          <p:cNvPr id="7" name="Picture 6" descr="D:\b\b4\IBM\02-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25" y="1246188"/>
            <a:ext cx="6419850" cy="430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2-24. Peterson</a:t>
            </a:r>
            <a:r>
              <a:rPr lang="ja-JP" altLang="en-US" sz="2000" dirty="0">
                <a:cs typeface="+mn-cs"/>
              </a:rPr>
              <a:t>’</a:t>
            </a:r>
            <a:r>
              <a:rPr lang="en-US" sz="2000" dirty="0">
                <a:cs typeface="+mn-cs"/>
              </a:rPr>
              <a:t>s solution for achieving mutual exclusion.</a:t>
            </a:r>
          </a:p>
        </p:txBody>
      </p:sp>
    </p:spTree>
    <p:extLst>
      <p:ext uri="{BB962C8B-B14F-4D97-AF65-F5344CB8AC3E}">
        <p14:creationId xmlns:p14="http://schemas.microsoft.com/office/powerpoint/2010/main" val="1906631160"/>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Previous solutions have the defect of </a:t>
            </a:r>
            <a:r>
              <a:rPr lang="en-US" dirty="0" smtClean="0">
                <a:solidFill>
                  <a:srgbClr val="FF0000"/>
                </a:solidFill>
              </a:rPr>
              <a:t>requiring busy waiting</a:t>
            </a:r>
          </a:p>
          <a:p>
            <a:pPr lvl="1"/>
            <a:r>
              <a:rPr lang="en-US" dirty="0" smtClean="0"/>
              <a:t>If an entry not allowed, sits in a tight loop waiting until it is</a:t>
            </a:r>
          </a:p>
          <a:p>
            <a:pPr lvl="1"/>
            <a:r>
              <a:rPr lang="en-US" dirty="0" smtClean="0"/>
              <a:t>Wastes CPU cycles</a:t>
            </a:r>
          </a:p>
          <a:p>
            <a:endParaRPr lang="en-US" dirty="0"/>
          </a:p>
          <a:p>
            <a:r>
              <a:rPr lang="en-US" dirty="0" smtClean="0"/>
              <a:t>IPC primitives block (and release CPU) instead of wasting CPU cycles</a:t>
            </a:r>
          </a:p>
          <a:p>
            <a:pPr lvl="1"/>
            <a:r>
              <a:rPr lang="en-US" dirty="0"/>
              <a:t>Sleep: a system call causes the caller to block and release CPU until another process wakes it up</a:t>
            </a:r>
          </a:p>
          <a:p>
            <a:pPr lvl="1"/>
            <a:r>
              <a:rPr lang="en-US" dirty="0"/>
              <a:t>Wakeup: a system call wakes up another process</a:t>
            </a:r>
          </a:p>
          <a:p>
            <a:pPr lvl="1"/>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38</a:t>
            </a:fld>
            <a:endParaRPr lang="en-US"/>
          </a:p>
        </p:txBody>
      </p:sp>
      <p:sp>
        <p:nvSpPr>
          <p:cNvPr id="6" name="Title 5"/>
          <p:cNvSpPr>
            <a:spLocks noGrp="1"/>
          </p:cNvSpPr>
          <p:nvPr>
            <p:ph type="title"/>
          </p:nvPr>
        </p:nvSpPr>
        <p:spPr/>
        <p:txBody>
          <a:bodyPr/>
          <a:lstStyle/>
          <a:p>
            <a:r>
              <a:rPr lang="en-US" dirty="0" smtClean="0"/>
              <a:t>Sleep and Wakeup</a:t>
            </a:r>
            <a:endParaRPr lang="en-US" dirty="0"/>
          </a:p>
        </p:txBody>
      </p:sp>
    </p:spTree>
    <p:extLst>
      <p:ext uri="{BB962C8B-B14F-4D97-AF65-F5344CB8AC3E}">
        <p14:creationId xmlns:p14="http://schemas.microsoft.com/office/powerpoint/2010/main" val="904913191"/>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09143"/>
            <a:ext cx="8229600" cy="3550964"/>
          </a:xfrm>
        </p:spPr>
      </p:pic>
      <p:sp>
        <p:nvSpPr>
          <p:cNvPr id="3" name="Slide Number Placeholder 2"/>
          <p:cNvSpPr>
            <a:spLocks noGrp="1"/>
          </p:cNvSpPr>
          <p:nvPr>
            <p:ph type="sldNum" sz="quarter" idx="12"/>
          </p:nvPr>
        </p:nvSpPr>
        <p:spPr/>
        <p:txBody>
          <a:bodyPr/>
          <a:lstStyle/>
          <a:p>
            <a:fld id="{D2DB48A1-B5F2-D944-9563-BD7B04ADBA09}" type="slidenum">
              <a:rPr lang="en-US" smtClean="0"/>
              <a:t>39</a:t>
            </a:fld>
            <a:endParaRPr lang="en-US"/>
          </a:p>
        </p:txBody>
      </p:sp>
      <p:sp>
        <p:nvSpPr>
          <p:cNvPr id="5" name="Title 5"/>
          <p:cNvSpPr txBox="1">
            <a:spLocks/>
          </p:cNvSpPr>
          <p:nvPr/>
        </p:nvSpPr>
        <p:spPr>
          <a:xfrm>
            <a:off x="457200" y="478964"/>
            <a:ext cx="8229600" cy="621526"/>
          </a:xfrm>
          <a:prstGeom prst="rect">
            <a:avLst/>
          </a:prstGeom>
        </p:spPr>
        <p:txBody>
          <a:bodyPr/>
          <a:lstStyle>
            <a:lvl1pPr algn="ctr" defTabSz="457200" rtl="0" eaLnBrk="1" latinLnBrk="0" hangingPunct="1">
              <a:spcBef>
                <a:spcPct val="0"/>
              </a:spcBef>
              <a:buNone/>
              <a:defRPr sz="3200" u="sng" kern="1200">
                <a:solidFill>
                  <a:schemeClr val="tx1"/>
                </a:solidFill>
                <a:latin typeface="+mj-lt"/>
                <a:ea typeface="+mj-ea"/>
                <a:cs typeface="+mj-cs"/>
              </a:defRPr>
            </a:lvl1pPr>
          </a:lstStyle>
          <a:p>
            <a:r>
              <a:rPr lang="en-US" smtClean="0"/>
              <a:t>The Producer-Consumer Problem</a:t>
            </a:r>
            <a:br>
              <a:rPr lang="en-US" smtClean="0"/>
            </a:br>
            <a:endParaRPr lang="en-US" dirty="0"/>
          </a:p>
        </p:txBody>
      </p:sp>
    </p:spTree>
    <p:extLst>
      <p:ext uri="{BB962C8B-B14F-4D97-AF65-F5344CB8AC3E}">
        <p14:creationId xmlns:p14="http://schemas.microsoft.com/office/powerpoint/2010/main" val="1300762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P</a:t>
            </a:r>
            <a:r>
              <a:rPr lang="en-US" dirty="0" smtClean="0"/>
              <a:t>erform </a:t>
            </a:r>
            <a:r>
              <a:rPr lang="en-US" dirty="0"/>
              <a:t>two </a:t>
            </a:r>
            <a:r>
              <a:rPr lang="en-US" dirty="0" smtClean="0"/>
              <a:t>basic functions:</a:t>
            </a:r>
          </a:p>
          <a:p>
            <a:endParaRPr lang="en-US" dirty="0"/>
          </a:p>
          <a:p>
            <a:r>
              <a:rPr lang="en-US" dirty="0" smtClean="0"/>
              <a:t>Providing application </a:t>
            </a:r>
            <a:r>
              <a:rPr lang="en-US" dirty="0"/>
              <a:t>programmers </a:t>
            </a:r>
            <a:r>
              <a:rPr lang="en-US" dirty="0" smtClean="0"/>
              <a:t>a clean abstract </a:t>
            </a:r>
            <a:r>
              <a:rPr lang="en-US" dirty="0"/>
              <a:t>set of resources instead of the messy hardware </a:t>
            </a:r>
            <a:r>
              <a:rPr lang="en-US" dirty="0" smtClean="0"/>
              <a:t>ones (“</a:t>
            </a:r>
            <a:r>
              <a:rPr lang="en-US" dirty="0" smtClean="0">
                <a:solidFill>
                  <a:srgbClr val="0000FF"/>
                </a:solidFill>
              </a:rPr>
              <a:t>extended machine</a:t>
            </a:r>
            <a:r>
              <a:rPr lang="en-US" dirty="0" smtClean="0"/>
              <a:t>”)</a:t>
            </a:r>
          </a:p>
          <a:p>
            <a:endParaRPr lang="en-US" dirty="0"/>
          </a:p>
          <a:p>
            <a:r>
              <a:rPr lang="en-US" dirty="0" smtClean="0"/>
              <a:t>Managing hardware resources (“</a:t>
            </a:r>
            <a:r>
              <a:rPr lang="en-US" dirty="0" smtClean="0">
                <a:solidFill>
                  <a:srgbClr val="0000FF"/>
                </a:solidFill>
              </a:rPr>
              <a:t>resource manager</a:t>
            </a:r>
            <a:r>
              <a:rPr lang="en-US" dirty="0" smtClean="0"/>
              <a:t>”)</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12/4/18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4</a:t>
            </a:fld>
            <a:endParaRPr lang="en-US"/>
          </a:p>
        </p:txBody>
      </p:sp>
      <p:sp>
        <p:nvSpPr>
          <p:cNvPr id="5" name="Title 4"/>
          <p:cNvSpPr>
            <a:spLocks noGrp="1"/>
          </p:cNvSpPr>
          <p:nvPr>
            <p:ph type="title"/>
          </p:nvPr>
        </p:nvSpPr>
        <p:spPr/>
        <p:txBody>
          <a:bodyPr/>
          <a:lstStyle/>
          <a:p>
            <a:r>
              <a:rPr lang="en-US" dirty="0" smtClean="0"/>
              <a:t>Roles of An Operating System</a:t>
            </a:r>
            <a:endParaRPr lang="en-US" dirty="0"/>
          </a:p>
        </p:txBody>
      </p:sp>
    </p:spTree>
    <p:extLst>
      <p:ext uri="{BB962C8B-B14F-4D97-AF65-F5344CB8AC3E}">
        <p14:creationId xmlns:p14="http://schemas.microsoft.com/office/powerpoint/2010/main" val="615064216"/>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40</a:t>
            </a:fld>
            <a:endParaRPr lang="en-US"/>
          </a:p>
        </p:txBody>
      </p:sp>
      <p:sp>
        <p:nvSpPr>
          <p:cNvPr id="6" name="Title 5"/>
          <p:cNvSpPr>
            <a:spLocks noGrp="1"/>
          </p:cNvSpPr>
          <p:nvPr>
            <p:ph type="title"/>
          </p:nvPr>
        </p:nvSpPr>
        <p:spPr>
          <a:xfrm>
            <a:off x="457200" y="478964"/>
            <a:ext cx="8229600" cy="621526"/>
          </a:xfrm>
        </p:spPr>
        <p:txBody>
          <a:bodyPr/>
          <a:lstStyle/>
          <a:p>
            <a:r>
              <a:rPr lang="en-US" dirty="0" smtClean="0"/>
              <a:t>The Producer-Consumer Problem</a:t>
            </a:r>
            <a:br>
              <a:rPr lang="en-US" dirty="0" smtClean="0"/>
            </a:br>
            <a:endParaRPr lang="en-US" dirty="0"/>
          </a:p>
        </p:txBody>
      </p:sp>
      <p:pic>
        <p:nvPicPr>
          <p:cNvPr id="7" name="Picture 7" descr="D:\b\b4\IBM\02-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268" y="1237830"/>
            <a:ext cx="5546725" cy="462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2-27. The producer-consumer problem </a:t>
            </a:r>
            <a:br>
              <a:rPr lang="en-US" sz="2000" dirty="0">
                <a:cs typeface="+mn-cs"/>
              </a:rPr>
            </a:br>
            <a:r>
              <a:rPr lang="en-US" sz="2000" dirty="0">
                <a:cs typeface="+mn-cs"/>
              </a:rPr>
              <a:t>with a fatal race condition.</a:t>
            </a:r>
          </a:p>
        </p:txBody>
      </p:sp>
    </p:spTree>
    <p:extLst>
      <p:ext uri="{BB962C8B-B14F-4D97-AF65-F5344CB8AC3E}">
        <p14:creationId xmlns:p14="http://schemas.microsoft.com/office/powerpoint/2010/main" val="524180662"/>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502586"/>
            <a:ext cx="8485717" cy="4783914"/>
          </a:xfrm>
        </p:spPr>
        <p:txBody>
          <a:bodyPr/>
          <a:lstStyle/>
          <a:p>
            <a:r>
              <a:rPr lang="en-US" dirty="0" smtClean="0"/>
              <a:t>Introduced by E. W. </a:t>
            </a:r>
            <a:r>
              <a:rPr lang="en-US" dirty="0" err="1" smtClean="0"/>
              <a:t>Dijkstra</a:t>
            </a:r>
            <a:r>
              <a:rPr lang="en-US" dirty="0" smtClean="0"/>
              <a:t> in 1965</a:t>
            </a:r>
          </a:p>
          <a:p>
            <a:r>
              <a:rPr lang="en-US" dirty="0" smtClean="0"/>
              <a:t>A variable </a:t>
            </a:r>
            <a:r>
              <a:rPr lang="en-US" dirty="0"/>
              <a:t>type </a:t>
            </a:r>
            <a:r>
              <a:rPr lang="en-US" dirty="0" smtClean="0">
                <a:solidFill>
                  <a:srgbClr val="0000FF"/>
                </a:solidFill>
              </a:rPr>
              <a:t>semaphore</a:t>
            </a:r>
            <a:r>
              <a:rPr lang="en-US" dirty="0" smtClean="0"/>
              <a:t> (integer) to count # of wakeups</a:t>
            </a:r>
          </a:p>
          <a:p>
            <a:endParaRPr lang="en-US" dirty="0"/>
          </a:p>
          <a:p>
            <a:r>
              <a:rPr lang="en-US" dirty="0" smtClean="0"/>
              <a:t>“</a:t>
            </a:r>
            <a:r>
              <a:rPr lang="en-US" dirty="0" smtClean="0">
                <a:solidFill>
                  <a:srgbClr val="0000FF"/>
                </a:solidFill>
              </a:rPr>
              <a:t>down</a:t>
            </a:r>
            <a:r>
              <a:rPr lang="en-US" dirty="0" smtClean="0"/>
              <a:t>” operation: decrements if greater than 0 (uses one stored wakeup) or sleep if the value is 0</a:t>
            </a:r>
          </a:p>
          <a:p>
            <a:r>
              <a:rPr lang="en-US" dirty="0" smtClean="0"/>
              <a:t>“</a:t>
            </a:r>
            <a:r>
              <a:rPr lang="en-US" dirty="0" smtClean="0">
                <a:solidFill>
                  <a:srgbClr val="0000FF"/>
                </a:solidFill>
              </a:rPr>
              <a:t>up</a:t>
            </a:r>
            <a:r>
              <a:rPr lang="en-US" dirty="0" smtClean="0"/>
              <a:t>” operation: increments the value and one of sleeping processes waken up to complete its down</a:t>
            </a:r>
          </a:p>
          <a:p>
            <a:r>
              <a:rPr lang="en-US" dirty="0" smtClean="0"/>
              <a:t>Both operations completed as a </a:t>
            </a:r>
            <a:r>
              <a:rPr lang="en-US" dirty="0" smtClean="0">
                <a:solidFill>
                  <a:srgbClr val="0000FF"/>
                </a:solidFill>
              </a:rPr>
              <a:t>single indivisible atomic action</a:t>
            </a:r>
          </a:p>
          <a:p>
            <a:endParaRPr lang="en-US" dirty="0" smtClean="0"/>
          </a:p>
          <a:p>
            <a:r>
              <a:rPr lang="en-US" dirty="0" smtClean="0"/>
              <a:t>Also referred as </a:t>
            </a:r>
            <a:r>
              <a:rPr lang="en-US" dirty="0"/>
              <a:t>P and V operations </a:t>
            </a:r>
          </a:p>
          <a:p>
            <a:pPr lvl="1"/>
            <a:r>
              <a:rPr lang="en-US" dirty="0" smtClean="0"/>
              <a:t>P: </a:t>
            </a:r>
            <a:r>
              <a:rPr lang="en-US" dirty="0" err="1" smtClean="0"/>
              <a:t>Proberen</a:t>
            </a:r>
            <a:r>
              <a:rPr lang="en-US" dirty="0" smtClean="0"/>
              <a:t> (try), V: </a:t>
            </a:r>
            <a:r>
              <a:rPr lang="en-US" dirty="0" err="1" smtClean="0"/>
              <a:t>Verhogen</a:t>
            </a:r>
            <a:r>
              <a:rPr lang="en-US" dirty="0" smtClean="0"/>
              <a:t> (raise, make higher)</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41</a:t>
            </a:fld>
            <a:endParaRPr lang="en-US"/>
          </a:p>
        </p:txBody>
      </p:sp>
      <p:sp>
        <p:nvSpPr>
          <p:cNvPr id="6" name="Title 5"/>
          <p:cNvSpPr>
            <a:spLocks noGrp="1"/>
          </p:cNvSpPr>
          <p:nvPr>
            <p:ph type="title"/>
          </p:nvPr>
        </p:nvSpPr>
        <p:spPr/>
        <p:txBody>
          <a:bodyPr/>
          <a:lstStyle/>
          <a:p>
            <a:r>
              <a:rPr lang="en-US" dirty="0" smtClean="0"/>
              <a:t>Semaphores (1)</a:t>
            </a:r>
            <a:endParaRPr lang="en-US" dirty="0"/>
          </a:p>
        </p:txBody>
      </p:sp>
    </p:spTree>
    <p:extLst>
      <p:ext uri="{BB962C8B-B14F-4D97-AF65-F5344CB8AC3E}">
        <p14:creationId xmlns:p14="http://schemas.microsoft.com/office/powerpoint/2010/main" val="1861654930"/>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“up” and “down” are usually implemented as system calls</a:t>
            </a:r>
          </a:p>
          <a:p>
            <a:endParaRPr lang="en-US" dirty="0" smtClean="0"/>
          </a:p>
          <a:p>
            <a:r>
              <a:rPr lang="en-US" dirty="0" smtClean="0"/>
              <a:t>With the OS briefly disabling all interrupts while testing the semaphore, updating, putting the process to sleep if needed</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42</a:t>
            </a:fld>
            <a:endParaRPr lang="en-US"/>
          </a:p>
        </p:txBody>
      </p:sp>
      <p:sp>
        <p:nvSpPr>
          <p:cNvPr id="6" name="Title 5"/>
          <p:cNvSpPr>
            <a:spLocks noGrp="1"/>
          </p:cNvSpPr>
          <p:nvPr>
            <p:ph type="title"/>
          </p:nvPr>
        </p:nvSpPr>
        <p:spPr/>
        <p:txBody>
          <a:bodyPr/>
          <a:lstStyle/>
          <a:p>
            <a:r>
              <a:rPr lang="en-US" dirty="0" smtClean="0"/>
              <a:t>Semaphores (2)</a:t>
            </a:r>
            <a:endParaRPr lang="en-US" dirty="0"/>
          </a:p>
        </p:txBody>
      </p:sp>
    </p:spTree>
    <p:extLst>
      <p:ext uri="{BB962C8B-B14F-4D97-AF65-F5344CB8AC3E}">
        <p14:creationId xmlns:p14="http://schemas.microsoft.com/office/powerpoint/2010/main" val="2145155367"/>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43</a:t>
            </a:fld>
            <a:endParaRPr lang="en-US"/>
          </a:p>
        </p:txBody>
      </p:sp>
      <p:pic>
        <p:nvPicPr>
          <p:cNvPr id="7" name="Picture 7" descr="D:\b\b4\IBM\0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7" y="356834"/>
            <a:ext cx="6474884" cy="645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6667500" y="2741083"/>
            <a:ext cx="2908300" cy="16933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eaLnBrk="0" hangingPunct="0">
              <a:spcBef>
                <a:spcPct val="20000"/>
              </a:spcBef>
              <a:defRPr/>
            </a:pPr>
            <a:endParaRPr lang="en-US" sz="2000" dirty="0">
              <a:cs typeface="+mn-cs"/>
            </a:endParaRPr>
          </a:p>
        </p:txBody>
      </p:sp>
      <p:sp>
        <p:nvSpPr>
          <p:cNvPr id="9" name="TextBox 8"/>
          <p:cNvSpPr txBox="1"/>
          <p:nvPr/>
        </p:nvSpPr>
        <p:spPr>
          <a:xfrm>
            <a:off x="6141853" y="4794251"/>
            <a:ext cx="2856961" cy="923330"/>
          </a:xfrm>
          <a:prstGeom prst="rect">
            <a:avLst/>
          </a:prstGeom>
          <a:noFill/>
        </p:spPr>
        <p:txBody>
          <a:bodyPr wrap="square" rtlCol="0">
            <a:spAutoFit/>
          </a:bodyPr>
          <a:lstStyle/>
          <a:p>
            <a:r>
              <a:rPr lang="en-US" dirty="0"/>
              <a:t>Figure 2-28. The producer-consumer problem using semaphores.</a:t>
            </a:r>
          </a:p>
        </p:txBody>
      </p:sp>
      <p:sp>
        <p:nvSpPr>
          <p:cNvPr id="10" name="TextBox 9"/>
          <p:cNvSpPr txBox="1"/>
          <p:nvPr/>
        </p:nvSpPr>
        <p:spPr>
          <a:xfrm>
            <a:off x="6667500" y="1227667"/>
            <a:ext cx="2233083" cy="2862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t>Three semaphores, full, empty, and </a:t>
            </a:r>
            <a:r>
              <a:rPr lang="en-US" dirty="0" err="1" smtClean="0"/>
              <a:t>mutex</a:t>
            </a:r>
            <a:endParaRPr lang="en-US" dirty="0" smtClean="0"/>
          </a:p>
          <a:p>
            <a:endParaRPr lang="en-US" dirty="0"/>
          </a:p>
          <a:p>
            <a:r>
              <a:rPr lang="en-US" dirty="0"/>
              <a:t>f</a:t>
            </a:r>
            <a:r>
              <a:rPr lang="en-US" dirty="0" smtClean="0"/>
              <a:t>ull and empty are used for </a:t>
            </a:r>
            <a:r>
              <a:rPr lang="en-US" dirty="0" smtClean="0">
                <a:solidFill>
                  <a:srgbClr val="0000FF"/>
                </a:solidFill>
              </a:rPr>
              <a:t>synchronization</a:t>
            </a:r>
          </a:p>
          <a:p>
            <a:endParaRPr lang="en-US" dirty="0"/>
          </a:p>
          <a:p>
            <a:r>
              <a:rPr lang="en-US" dirty="0" err="1"/>
              <a:t>m</a:t>
            </a:r>
            <a:r>
              <a:rPr lang="en-US" dirty="0" err="1" smtClean="0"/>
              <a:t>utex</a:t>
            </a:r>
            <a:r>
              <a:rPr lang="en-US" dirty="0" smtClean="0"/>
              <a:t> used for </a:t>
            </a:r>
            <a:r>
              <a:rPr lang="en-US" dirty="0" smtClean="0">
                <a:solidFill>
                  <a:srgbClr val="0000FF"/>
                </a:solidFill>
              </a:rPr>
              <a:t>mutual exclusion</a:t>
            </a:r>
          </a:p>
        </p:txBody>
      </p:sp>
      <p:sp>
        <p:nvSpPr>
          <p:cNvPr id="11" name="Line Callout 1 10"/>
          <p:cNvSpPr/>
          <p:nvPr/>
        </p:nvSpPr>
        <p:spPr>
          <a:xfrm>
            <a:off x="2590800" y="1532467"/>
            <a:ext cx="2489200" cy="565150"/>
          </a:xfrm>
          <a:prstGeom prst="borderCallout1">
            <a:avLst>
              <a:gd name="adj1" fmla="val 18750"/>
              <a:gd name="adj2" fmla="val -8333"/>
              <a:gd name="adj3" fmla="val 235347"/>
              <a:gd name="adj4" fmla="val -2574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Can cause “deadlock”</a:t>
            </a:r>
            <a:r>
              <a:rPr lang="en-US" dirty="0"/>
              <a:t> </a:t>
            </a:r>
            <a:r>
              <a:rPr lang="en-US" dirty="0" smtClean="0"/>
              <a:t>if the order switched</a:t>
            </a:r>
            <a:endParaRPr lang="en-US" dirty="0"/>
          </a:p>
        </p:txBody>
      </p:sp>
    </p:spTree>
    <p:extLst>
      <p:ext uri="{BB962C8B-B14F-4D97-AF65-F5344CB8AC3E}">
        <p14:creationId xmlns:p14="http://schemas.microsoft.com/office/powerpoint/2010/main" val="426537559"/>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nSpc>
                <a:spcPct val="120000"/>
              </a:lnSpc>
            </a:pPr>
            <a:r>
              <a:rPr lang="en-US" dirty="0" smtClean="0"/>
              <a:t>A simplified version of semaphore when count is not needed</a:t>
            </a:r>
          </a:p>
          <a:p>
            <a:pPr>
              <a:lnSpc>
                <a:spcPct val="120000"/>
              </a:lnSpc>
            </a:pPr>
            <a:r>
              <a:rPr lang="en-US" dirty="0" smtClean="0"/>
              <a:t>A </a:t>
            </a:r>
            <a:r>
              <a:rPr lang="en-US" dirty="0" err="1" smtClean="0"/>
              <a:t>mutex</a:t>
            </a:r>
            <a:r>
              <a:rPr lang="en-US" dirty="0" smtClean="0"/>
              <a:t> variable has </a:t>
            </a:r>
            <a:r>
              <a:rPr lang="en-US" dirty="0" smtClean="0">
                <a:solidFill>
                  <a:srgbClr val="0000FF"/>
                </a:solidFill>
              </a:rPr>
              <a:t>only two states: unlocked and locked</a:t>
            </a:r>
          </a:p>
          <a:p>
            <a:pPr lvl="1">
              <a:lnSpc>
                <a:spcPct val="120000"/>
              </a:lnSpc>
            </a:pPr>
            <a:r>
              <a:rPr lang="en-US" dirty="0" smtClean="0"/>
              <a:t>Sometimes called “</a:t>
            </a:r>
            <a:r>
              <a:rPr lang="en-US" dirty="0" err="1" smtClean="0">
                <a:solidFill>
                  <a:srgbClr val="0000FF"/>
                </a:solidFill>
              </a:rPr>
              <a:t>mutex</a:t>
            </a:r>
            <a:r>
              <a:rPr lang="en-US" dirty="0" smtClean="0">
                <a:solidFill>
                  <a:srgbClr val="0000FF"/>
                </a:solidFill>
              </a:rPr>
              <a:t> lock</a:t>
            </a:r>
            <a:r>
              <a:rPr lang="en-US" dirty="0" smtClean="0"/>
              <a:t>”, “</a:t>
            </a:r>
            <a:r>
              <a:rPr lang="en-US" dirty="0" smtClean="0">
                <a:solidFill>
                  <a:srgbClr val="0000FF"/>
                </a:solidFill>
              </a:rPr>
              <a:t>binary semaphore</a:t>
            </a:r>
            <a:r>
              <a:rPr lang="en-US" dirty="0" smtClean="0"/>
              <a:t>”</a:t>
            </a:r>
          </a:p>
          <a:p>
            <a:pPr>
              <a:lnSpc>
                <a:spcPct val="120000"/>
              </a:lnSpc>
            </a:pPr>
            <a:r>
              <a:rPr lang="en-US" dirty="0" smtClean="0"/>
              <a:t>Good and efficient for managing mutual exclusion</a:t>
            </a:r>
          </a:p>
          <a:p>
            <a:pPr lvl="1">
              <a:lnSpc>
                <a:spcPct val="120000"/>
              </a:lnSpc>
            </a:pPr>
            <a:r>
              <a:rPr lang="en-US" dirty="0" smtClean="0"/>
              <a:t>1 bit needed for implementation</a:t>
            </a:r>
          </a:p>
          <a:p>
            <a:pPr lvl="1">
              <a:lnSpc>
                <a:spcPct val="120000"/>
              </a:lnSpc>
            </a:pPr>
            <a:r>
              <a:rPr lang="en-US" dirty="0" smtClean="0"/>
              <a:t>An integer can also be used: 0 unlocked, and other value locked</a:t>
            </a:r>
          </a:p>
          <a:p>
            <a:pPr>
              <a:lnSpc>
                <a:spcPct val="120000"/>
              </a:lnSpc>
            </a:pPr>
            <a:endParaRPr lang="en-US" dirty="0"/>
          </a:p>
          <a:p>
            <a:pPr>
              <a:lnSpc>
                <a:spcPct val="120000"/>
              </a:lnSpc>
            </a:pPr>
            <a:r>
              <a:rPr lang="en-US" dirty="0" err="1" smtClean="0">
                <a:solidFill>
                  <a:srgbClr val="0000FF"/>
                </a:solidFill>
              </a:rPr>
              <a:t>mutex_lock</a:t>
            </a:r>
            <a:r>
              <a:rPr lang="en-US" dirty="0" smtClean="0"/>
              <a:t>/</a:t>
            </a:r>
            <a:r>
              <a:rPr lang="en-US" dirty="0" err="1" smtClean="0">
                <a:solidFill>
                  <a:srgbClr val="0000FF"/>
                </a:solidFill>
              </a:rPr>
              <a:t>mutex_unlock</a:t>
            </a:r>
            <a:r>
              <a:rPr lang="en-US" dirty="0" smtClean="0">
                <a:solidFill>
                  <a:srgbClr val="0000FF"/>
                </a:solidFill>
              </a:rPr>
              <a:t> </a:t>
            </a:r>
            <a:r>
              <a:rPr lang="en-US" dirty="0" smtClean="0"/>
              <a:t>procedures</a:t>
            </a:r>
          </a:p>
          <a:p>
            <a:pPr>
              <a:lnSpc>
                <a:spcPct val="120000"/>
              </a:lnSpc>
            </a:pPr>
            <a:r>
              <a:rPr lang="en-US" dirty="0" smtClean="0"/>
              <a:t>If the </a:t>
            </a:r>
            <a:r>
              <a:rPr lang="en-US" dirty="0" err="1" smtClean="0"/>
              <a:t>mutex</a:t>
            </a:r>
            <a:r>
              <a:rPr lang="en-US" dirty="0" smtClean="0"/>
              <a:t> is unlocked, the </a:t>
            </a:r>
            <a:r>
              <a:rPr lang="en-US" dirty="0" err="1" smtClean="0"/>
              <a:t>mutex_lock</a:t>
            </a:r>
            <a:r>
              <a:rPr lang="en-US" dirty="0" smtClean="0"/>
              <a:t> call succeeds; otherwise blocked until </a:t>
            </a:r>
            <a:r>
              <a:rPr lang="en-US" dirty="0" err="1" smtClean="0"/>
              <a:t>mutex_unlock</a:t>
            </a:r>
            <a:r>
              <a:rPr lang="en-US" dirty="0" smtClean="0"/>
              <a:t> called</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44</a:t>
            </a:fld>
            <a:endParaRPr lang="en-US"/>
          </a:p>
        </p:txBody>
      </p:sp>
      <p:sp>
        <p:nvSpPr>
          <p:cNvPr id="6" name="Title 5"/>
          <p:cNvSpPr>
            <a:spLocks noGrp="1"/>
          </p:cNvSpPr>
          <p:nvPr>
            <p:ph type="title"/>
          </p:nvPr>
        </p:nvSpPr>
        <p:spPr/>
        <p:txBody>
          <a:bodyPr/>
          <a:lstStyle/>
          <a:p>
            <a:r>
              <a:rPr lang="en-US" dirty="0" err="1" smtClean="0"/>
              <a:t>Mutexes</a:t>
            </a:r>
            <a:endParaRPr lang="en-US" dirty="0"/>
          </a:p>
        </p:txBody>
      </p:sp>
    </p:spTree>
    <p:extLst>
      <p:ext uri="{BB962C8B-B14F-4D97-AF65-F5344CB8AC3E}">
        <p14:creationId xmlns:p14="http://schemas.microsoft.com/office/powerpoint/2010/main" val="1840414596"/>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a:p>
          <a:p>
            <a:r>
              <a:rPr lang="en-US" dirty="0" err="1" smtClean="0">
                <a:solidFill>
                  <a:srgbClr val="BFBFBF"/>
                </a:solidFill>
              </a:rPr>
              <a:t>InterProcess</a:t>
            </a:r>
            <a:r>
              <a:rPr lang="en-US" dirty="0" smtClean="0">
                <a:solidFill>
                  <a:srgbClr val="BFBFBF"/>
                </a:solidFill>
              </a:rPr>
              <a:t> Communication</a:t>
            </a:r>
          </a:p>
          <a:p>
            <a:pPr lvl="1"/>
            <a:r>
              <a:rPr lang="en-US" sz="2100" dirty="0" err="1" smtClean="0">
                <a:solidFill>
                  <a:srgbClr val="BFBFBF"/>
                </a:solidFill>
              </a:rPr>
              <a:t>Mutexes</a:t>
            </a:r>
            <a:r>
              <a:rPr lang="en-US" sz="2100" dirty="0" smtClean="0">
                <a:solidFill>
                  <a:srgbClr val="BFBFBF"/>
                </a:solidFill>
              </a:rPr>
              <a:t>, </a:t>
            </a:r>
            <a:r>
              <a:rPr lang="en-US" dirty="0" smtClean="0">
                <a:solidFill>
                  <a:srgbClr val="BFBFBF"/>
                </a:solidFill>
              </a:rPr>
              <a:t>Monitors</a:t>
            </a:r>
          </a:p>
          <a:p>
            <a:pPr lvl="1"/>
            <a:r>
              <a:rPr lang="en-US" dirty="0" smtClean="0">
                <a:solidFill>
                  <a:srgbClr val="BFBFBF"/>
                </a:solidFill>
              </a:rPr>
              <a:t>Message passing, Barriers</a:t>
            </a:r>
          </a:p>
          <a:p>
            <a:r>
              <a:rPr lang="en-US" dirty="0" smtClean="0"/>
              <a:t>Scheduling</a:t>
            </a:r>
          </a:p>
          <a:p>
            <a:pPr lvl="1"/>
            <a:r>
              <a:rPr lang="en-US" dirty="0" smtClean="0"/>
              <a:t>Process behavior and when to schedule</a:t>
            </a:r>
          </a:p>
          <a:p>
            <a:pPr lvl="1"/>
            <a:r>
              <a:rPr lang="en-US" dirty="0"/>
              <a:t>C</a:t>
            </a:r>
            <a:r>
              <a:rPr lang="en-US" dirty="0" smtClean="0"/>
              <a:t>ategories of scheduling algorithms and goals</a:t>
            </a:r>
            <a:endParaRPr lang="en-US" dirty="0"/>
          </a:p>
          <a:p>
            <a:pPr lvl="1"/>
            <a:r>
              <a:rPr lang="en-US" dirty="0"/>
              <a:t>Scheduling in batch </a:t>
            </a:r>
            <a:r>
              <a:rPr lang="en-US" dirty="0" smtClean="0"/>
              <a:t>systems and interactive </a:t>
            </a:r>
            <a:r>
              <a:rPr lang="en-US" dirty="0"/>
              <a:t>systems</a:t>
            </a:r>
          </a:p>
          <a:p>
            <a:pPr lvl="1"/>
            <a:r>
              <a:rPr lang="en-US" dirty="0"/>
              <a:t>Policy </a:t>
            </a:r>
            <a:r>
              <a:rPr lang="en-US" dirty="0" err="1"/>
              <a:t>v.s</a:t>
            </a:r>
            <a:r>
              <a:rPr lang="en-US" dirty="0"/>
              <a:t>. mechanism, thread </a:t>
            </a:r>
            <a:r>
              <a:rPr lang="en-US" dirty="0" smtClean="0"/>
              <a:t>scheduling</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45</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641147231"/>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Whenever two or more processes/threads compete for the CPU to run, we need a form of “scheduling”</a:t>
            </a:r>
          </a:p>
          <a:p>
            <a:endParaRPr lang="en-US" dirty="0"/>
          </a:p>
          <a:p>
            <a:r>
              <a:rPr lang="en-US" dirty="0" smtClean="0">
                <a:solidFill>
                  <a:srgbClr val="0000FF"/>
                </a:solidFill>
              </a:rPr>
              <a:t>Scheduler</a:t>
            </a:r>
            <a:r>
              <a:rPr lang="en-US" dirty="0" smtClean="0"/>
              <a:t>: the OS component makes the scheduling decision</a:t>
            </a:r>
          </a:p>
          <a:p>
            <a:r>
              <a:rPr lang="en-US" dirty="0" smtClean="0">
                <a:solidFill>
                  <a:srgbClr val="0000FF"/>
                </a:solidFill>
              </a:rPr>
              <a:t>Scheduling algorithm</a:t>
            </a:r>
            <a:r>
              <a:rPr lang="en-US" dirty="0" smtClean="0"/>
              <a:t>: the algorithm the scheduler uses</a:t>
            </a:r>
          </a:p>
          <a:p>
            <a:endParaRPr lang="en-US" dirty="0"/>
          </a:p>
          <a:p>
            <a:r>
              <a:rPr lang="en-US" dirty="0" smtClean="0"/>
              <a:t>Process/thread scheduling share similar issues, but with subtle difference too</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46</a:t>
            </a:fld>
            <a:endParaRPr lang="en-US"/>
          </a:p>
        </p:txBody>
      </p:sp>
      <p:sp>
        <p:nvSpPr>
          <p:cNvPr id="6" name="Title 5"/>
          <p:cNvSpPr>
            <a:spLocks noGrp="1"/>
          </p:cNvSpPr>
          <p:nvPr>
            <p:ph type="title"/>
          </p:nvPr>
        </p:nvSpPr>
        <p:spPr/>
        <p:txBody>
          <a:bodyPr/>
          <a:lstStyle/>
          <a:p>
            <a:r>
              <a:rPr lang="en-US" dirty="0" smtClean="0"/>
              <a:t>Scheduling</a:t>
            </a:r>
            <a:endParaRPr lang="en-US" dirty="0"/>
          </a:p>
        </p:txBody>
      </p:sp>
    </p:spTree>
    <p:extLst>
      <p:ext uri="{BB962C8B-B14F-4D97-AF65-F5344CB8AC3E}">
        <p14:creationId xmlns:p14="http://schemas.microsoft.com/office/powerpoint/2010/main" val="481549349"/>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47</a:t>
            </a:fld>
            <a:endParaRPr lang="en-US"/>
          </a:p>
        </p:txBody>
      </p:sp>
      <p:sp>
        <p:nvSpPr>
          <p:cNvPr id="6" name="Title 5"/>
          <p:cNvSpPr>
            <a:spLocks noGrp="1"/>
          </p:cNvSpPr>
          <p:nvPr>
            <p:ph type="title"/>
          </p:nvPr>
        </p:nvSpPr>
        <p:spPr/>
        <p:txBody>
          <a:bodyPr/>
          <a:lstStyle/>
          <a:p>
            <a:r>
              <a:rPr lang="en-US" dirty="0" smtClean="0"/>
              <a:t>Process Behavior (1)</a:t>
            </a:r>
            <a:r>
              <a:rPr lang="en-US" dirty="0"/>
              <a:t/>
            </a:r>
            <a:br>
              <a:rPr lang="en-US" dirty="0"/>
            </a:br>
            <a:endParaRPr lang="en-US" dirty="0"/>
          </a:p>
        </p:txBody>
      </p:sp>
      <p:pic>
        <p:nvPicPr>
          <p:cNvPr id="7" name="Picture 6" descr="D:\b\b4\IBM\02-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1689100"/>
            <a:ext cx="7664450"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43852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2-38. Bursts of CPU usage alternate with periods of waiting for I/O. (a) A CPU-bound process. (b) An I/O-bound process.</a:t>
            </a:r>
          </a:p>
        </p:txBody>
      </p:sp>
    </p:spTree>
    <p:extLst>
      <p:ext uri="{BB962C8B-B14F-4D97-AF65-F5344CB8AC3E}">
        <p14:creationId xmlns:p14="http://schemas.microsoft.com/office/powerpoint/2010/main" val="1681526747"/>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Compute-bound</a:t>
            </a:r>
            <a:r>
              <a:rPr lang="en-US" dirty="0" smtClean="0"/>
              <a:t>: spend most time computing</a:t>
            </a:r>
          </a:p>
          <a:p>
            <a:r>
              <a:rPr lang="en-US" dirty="0" smtClean="0">
                <a:solidFill>
                  <a:srgbClr val="0000FF"/>
                </a:solidFill>
              </a:rPr>
              <a:t>I/O-bound</a:t>
            </a:r>
            <a:r>
              <a:rPr lang="en-US" dirty="0" smtClean="0"/>
              <a:t>: spend most time waiting for I/O</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48</a:t>
            </a:fld>
            <a:endParaRPr lang="en-US"/>
          </a:p>
        </p:txBody>
      </p:sp>
      <p:sp>
        <p:nvSpPr>
          <p:cNvPr id="6" name="Title 5"/>
          <p:cNvSpPr>
            <a:spLocks noGrp="1"/>
          </p:cNvSpPr>
          <p:nvPr>
            <p:ph type="title"/>
          </p:nvPr>
        </p:nvSpPr>
        <p:spPr/>
        <p:txBody>
          <a:bodyPr/>
          <a:lstStyle/>
          <a:p>
            <a:r>
              <a:rPr lang="en-US" dirty="0"/>
              <a:t>Process Behavior </a:t>
            </a:r>
            <a:r>
              <a:rPr lang="en-US" dirty="0" smtClean="0"/>
              <a:t>(2)</a:t>
            </a:r>
            <a:endParaRPr lang="en-US" dirty="0"/>
          </a:p>
        </p:txBody>
      </p:sp>
    </p:spTree>
    <p:extLst>
      <p:ext uri="{BB962C8B-B14F-4D97-AF65-F5344CB8AC3E}">
        <p14:creationId xmlns:p14="http://schemas.microsoft.com/office/powerpoint/2010/main" val="535242309"/>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 a new process created</a:t>
            </a:r>
          </a:p>
          <a:p>
            <a:pPr>
              <a:lnSpc>
                <a:spcPct val="120000"/>
              </a:lnSpc>
            </a:pPr>
            <a:r>
              <a:rPr lang="en-US" dirty="0" smtClean="0"/>
              <a:t>When a process exits</a:t>
            </a:r>
          </a:p>
          <a:p>
            <a:pPr>
              <a:lnSpc>
                <a:spcPct val="120000"/>
              </a:lnSpc>
            </a:pPr>
            <a:r>
              <a:rPr lang="en-US" dirty="0" smtClean="0"/>
              <a:t>When a process blocks on I/O, on a semaphore, etc.</a:t>
            </a:r>
          </a:p>
          <a:p>
            <a:pPr>
              <a:lnSpc>
                <a:spcPct val="120000"/>
              </a:lnSpc>
            </a:pPr>
            <a:r>
              <a:rPr lang="en-US" dirty="0" smtClean="0"/>
              <a:t>When an I/O interrupt occurs</a:t>
            </a:r>
          </a:p>
          <a:p>
            <a:pPr lvl="1">
              <a:lnSpc>
                <a:spcPct val="120000"/>
              </a:lnSpc>
            </a:pPr>
            <a:r>
              <a:rPr lang="en-US" dirty="0" err="1" smtClean="0">
                <a:solidFill>
                  <a:srgbClr val="0000FF"/>
                </a:solidFill>
              </a:rPr>
              <a:t>Nonpreemptive</a:t>
            </a:r>
            <a:endParaRPr lang="en-US" dirty="0" smtClean="0">
              <a:solidFill>
                <a:srgbClr val="0000FF"/>
              </a:solidFill>
            </a:endParaRPr>
          </a:p>
          <a:p>
            <a:pPr lvl="1">
              <a:lnSpc>
                <a:spcPct val="120000"/>
              </a:lnSpc>
            </a:pPr>
            <a:r>
              <a:rPr lang="en-US" dirty="0" smtClean="0">
                <a:solidFill>
                  <a:srgbClr val="0000FF"/>
                </a:solidFill>
              </a:rPr>
              <a:t>Preemptive</a:t>
            </a:r>
            <a:endParaRPr lang="en-US" dirty="0">
              <a:solidFill>
                <a:srgbClr val="0000FF"/>
              </a:solidFill>
            </a:endParaRP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49</a:t>
            </a:fld>
            <a:endParaRPr lang="en-US"/>
          </a:p>
        </p:txBody>
      </p:sp>
      <p:sp>
        <p:nvSpPr>
          <p:cNvPr id="6" name="Title 5"/>
          <p:cNvSpPr>
            <a:spLocks noGrp="1"/>
          </p:cNvSpPr>
          <p:nvPr>
            <p:ph type="title"/>
          </p:nvPr>
        </p:nvSpPr>
        <p:spPr/>
        <p:txBody>
          <a:bodyPr/>
          <a:lstStyle/>
          <a:p>
            <a:r>
              <a:rPr lang="en-US" dirty="0" smtClean="0"/>
              <a:t>When to Schedule</a:t>
            </a:r>
            <a:endParaRPr lang="en-US" dirty="0"/>
          </a:p>
        </p:txBody>
      </p:sp>
    </p:spTree>
    <p:extLst>
      <p:ext uri="{BB962C8B-B14F-4D97-AF65-F5344CB8AC3E}">
        <p14:creationId xmlns:p14="http://schemas.microsoft.com/office/powerpoint/2010/main" val="849008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Computer architecture at </a:t>
            </a:r>
            <a:r>
              <a:rPr lang="en-US" dirty="0"/>
              <a:t>the machine language level is primitive and </a:t>
            </a:r>
            <a:r>
              <a:rPr lang="en-US" dirty="0" smtClean="0"/>
              <a:t>awkward to programmers</a:t>
            </a:r>
          </a:p>
          <a:p>
            <a:pPr lvl="1"/>
            <a:r>
              <a:rPr lang="en-US" dirty="0"/>
              <a:t>I</a:t>
            </a:r>
            <a:r>
              <a:rPr lang="en-US" dirty="0" smtClean="0"/>
              <a:t>nstruction set</a:t>
            </a:r>
            <a:endParaRPr lang="en-US" dirty="0"/>
          </a:p>
          <a:p>
            <a:pPr lvl="1"/>
            <a:r>
              <a:rPr lang="en-US" dirty="0" smtClean="0"/>
              <a:t>Memory organization</a:t>
            </a:r>
            <a:endParaRPr lang="en-US" dirty="0"/>
          </a:p>
          <a:p>
            <a:pPr lvl="1"/>
            <a:r>
              <a:rPr lang="en-US" dirty="0" smtClean="0"/>
              <a:t>I/O</a:t>
            </a:r>
          </a:p>
          <a:p>
            <a:pPr lvl="1"/>
            <a:r>
              <a:rPr lang="en-US" dirty="0" smtClean="0"/>
              <a:t>Bus structure</a:t>
            </a:r>
          </a:p>
          <a:p>
            <a:r>
              <a:rPr lang="en-US" dirty="0" smtClean="0">
                <a:solidFill>
                  <a:srgbClr val="0000FF"/>
                </a:solidFill>
              </a:rPr>
              <a:t>A simple, high-level abstraction desired</a:t>
            </a:r>
          </a:p>
          <a:p>
            <a:pPr lvl="1"/>
            <a:r>
              <a:rPr lang="en-US" dirty="0" smtClean="0"/>
              <a:t>E.g. a collection of named </a:t>
            </a:r>
            <a:r>
              <a:rPr lang="en-US" dirty="0" smtClean="0">
                <a:solidFill>
                  <a:srgbClr val="0000FF"/>
                </a:solidFill>
              </a:rPr>
              <a:t>files</a:t>
            </a:r>
            <a:r>
              <a:rPr lang="en-US" dirty="0" smtClean="0"/>
              <a:t> for read/write/close</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12/4/18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5</a:t>
            </a:fld>
            <a:endParaRPr lang="en-US"/>
          </a:p>
        </p:txBody>
      </p:sp>
      <p:sp>
        <p:nvSpPr>
          <p:cNvPr id="5" name="Title 4"/>
          <p:cNvSpPr>
            <a:spLocks noGrp="1"/>
          </p:cNvSpPr>
          <p:nvPr>
            <p:ph type="title"/>
          </p:nvPr>
        </p:nvSpPr>
        <p:spPr/>
        <p:txBody>
          <a:bodyPr/>
          <a:lstStyle/>
          <a:p>
            <a:r>
              <a:rPr lang="en-US" dirty="0" smtClean="0"/>
              <a:t>Operating </a:t>
            </a:r>
            <a:r>
              <a:rPr lang="en-US" dirty="0"/>
              <a:t>System as an Extended </a:t>
            </a:r>
            <a:r>
              <a:rPr lang="en-US" dirty="0" smtClean="0"/>
              <a:t>Machine (1)</a:t>
            </a:r>
            <a:endParaRPr lang="en-US" dirty="0"/>
          </a:p>
        </p:txBody>
      </p:sp>
    </p:spTree>
    <p:extLst>
      <p:ext uri="{BB962C8B-B14F-4D97-AF65-F5344CB8AC3E}">
        <p14:creationId xmlns:p14="http://schemas.microsoft.com/office/powerpoint/2010/main" val="3108524850"/>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5"/>
            <a:ext cx="8229600" cy="4661147"/>
          </a:xfrm>
        </p:spPr>
        <p:txBody>
          <a:bodyPr>
            <a:normAutofit/>
          </a:bodyPr>
          <a:lstStyle/>
          <a:p>
            <a:r>
              <a:rPr lang="en-US" dirty="0">
                <a:solidFill>
                  <a:srgbClr val="0000FF"/>
                </a:solidFill>
              </a:rPr>
              <a:t>First</a:t>
            </a:r>
            <a:r>
              <a:rPr lang="en-US" dirty="0" smtClean="0">
                <a:solidFill>
                  <a:srgbClr val="0000FF"/>
                </a:solidFill>
              </a:rPr>
              <a:t>-Come </a:t>
            </a:r>
            <a:r>
              <a:rPr lang="en-US" dirty="0">
                <a:solidFill>
                  <a:srgbClr val="0000FF"/>
                </a:solidFill>
              </a:rPr>
              <a:t>F</a:t>
            </a:r>
            <a:r>
              <a:rPr lang="en-US" dirty="0" smtClean="0">
                <a:solidFill>
                  <a:srgbClr val="0000FF"/>
                </a:solidFill>
              </a:rPr>
              <a:t>irst-</a:t>
            </a:r>
            <a:r>
              <a:rPr lang="en-US" dirty="0">
                <a:solidFill>
                  <a:srgbClr val="0000FF"/>
                </a:solidFill>
              </a:rPr>
              <a:t>S</a:t>
            </a:r>
            <a:r>
              <a:rPr lang="en-US" dirty="0" smtClean="0">
                <a:solidFill>
                  <a:srgbClr val="0000FF"/>
                </a:solidFill>
              </a:rPr>
              <a:t>erved (FCFS)</a:t>
            </a:r>
          </a:p>
          <a:p>
            <a:endParaRPr lang="en-US" dirty="0" smtClean="0"/>
          </a:p>
          <a:p>
            <a:r>
              <a:rPr lang="en-US" dirty="0" err="1" smtClean="0"/>
              <a:t>Nonpreemptive</a:t>
            </a:r>
            <a:endParaRPr lang="en-US" dirty="0" smtClean="0"/>
          </a:p>
          <a:p>
            <a:r>
              <a:rPr lang="en-US" dirty="0" smtClean="0"/>
              <a:t>Processes are assigned CPU in the order they request it</a:t>
            </a:r>
          </a:p>
          <a:p>
            <a:r>
              <a:rPr lang="en-US" dirty="0" smtClean="0"/>
              <a:t>Single queue of ready processes</a:t>
            </a:r>
          </a:p>
          <a:p>
            <a:pPr lvl="1"/>
            <a:r>
              <a:rPr lang="en-US" dirty="0" smtClean="0"/>
              <a:t>When a blocked process becomes ready, put on the end of queue</a:t>
            </a:r>
          </a:p>
          <a:p>
            <a:endParaRPr lang="en-US" dirty="0"/>
          </a:p>
          <a:p>
            <a:r>
              <a:rPr lang="en-US" dirty="0" smtClean="0"/>
              <a:t>Easy-to-implement, fair, but low throughput, high turnaround time </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50</a:t>
            </a:fld>
            <a:endParaRPr lang="en-US"/>
          </a:p>
        </p:txBody>
      </p:sp>
      <p:sp>
        <p:nvSpPr>
          <p:cNvPr id="6" name="Title 5"/>
          <p:cNvSpPr>
            <a:spLocks noGrp="1"/>
          </p:cNvSpPr>
          <p:nvPr>
            <p:ph type="title"/>
          </p:nvPr>
        </p:nvSpPr>
        <p:spPr/>
        <p:txBody>
          <a:bodyPr/>
          <a:lstStyle/>
          <a:p>
            <a:r>
              <a:rPr lang="en-US" dirty="0"/>
              <a:t>Scheduling in Batch </a:t>
            </a:r>
            <a:r>
              <a:rPr lang="en-US" dirty="0" smtClean="0"/>
              <a:t>Systems (1)</a:t>
            </a:r>
            <a:r>
              <a:rPr lang="en-US" dirty="0"/>
              <a:t/>
            </a:r>
            <a:br>
              <a:rPr lang="en-US" dirty="0"/>
            </a:br>
            <a:endParaRPr lang="en-US" dirty="0"/>
          </a:p>
        </p:txBody>
      </p:sp>
    </p:spTree>
    <p:extLst>
      <p:ext uri="{BB962C8B-B14F-4D97-AF65-F5344CB8AC3E}">
        <p14:creationId xmlns:p14="http://schemas.microsoft.com/office/powerpoint/2010/main" val="18598053"/>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4478867" cy="4783914"/>
          </a:xfrm>
        </p:spPr>
        <p:txBody>
          <a:bodyPr/>
          <a:lstStyle/>
          <a:p>
            <a:r>
              <a:rPr lang="en-US" dirty="0" smtClean="0">
                <a:solidFill>
                  <a:srgbClr val="0000FF"/>
                </a:solidFill>
              </a:rPr>
              <a:t>Shortest Job First (SJF)</a:t>
            </a:r>
          </a:p>
          <a:p>
            <a:endParaRPr lang="en-US" dirty="0"/>
          </a:p>
          <a:p>
            <a:r>
              <a:rPr lang="en-US" dirty="0" err="1" smtClean="0"/>
              <a:t>Nonpreemptive</a:t>
            </a:r>
            <a:endParaRPr lang="en-US" dirty="0" smtClean="0"/>
          </a:p>
          <a:p>
            <a:r>
              <a:rPr lang="en-US" dirty="0" smtClean="0"/>
              <a:t>Assumes run times are known</a:t>
            </a:r>
          </a:p>
          <a:p>
            <a:r>
              <a:rPr lang="en-US" dirty="0" smtClean="0"/>
              <a:t>Scheduler picks the shortest job first</a:t>
            </a:r>
          </a:p>
          <a:p>
            <a:pPr lvl="1"/>
            <a:r>
              <a:rPr lang="en-US" dirty="0" smtClean="0"/>
              <a:t>(a) has average turnaround times of 14 </a:t>
            </a:r>
            <a:r>
              <a:rPr lang="en-US" dirty="0" err="1" smtClean="0"/>
              <a:t>mins</a:t>
            </a:r>
            <a:endParaRPr lang="en-US" dirty="0" smtClean="0"/>
          </a:p>
          <a:p>
            <a:pPr lvl="1"/>
            <a:r>
              <a:rPr lang="en-US" dirty="0" smtClean="0"/>
              <a:t>(b) </a:t>
            </a:r>
            <a:r>
              <a:rPr lang="en-US" dirty="0"/>
              <a:t>has average turnaround times of </a:t>
            </a:r>
            <a:r>
              <a:rPr lang="en-US" dirty="0" smtClean="0"/>
              <a:t>11 </a:t>
            </a:r>
            <a:r>
              <a:rPr lang="en-US" dirty="0" err="1"/>
              <a:t>mins</a:t>
            </a:r>
            <a:endParaRPr lang="en-US" dirty="0"/>
          </a:p>
          <a:p>
            <a:pPr lvl="1"/>
            <a:endParaRPr lang="en-US" dirty="0" smtClean="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51</a:t>
            </a:fld>
            <a:endParaRPr lang="en-US"/>
          </a:p>
        </p:txBody>
      </p:sp>
      <p:sp>
        <p:nvSpPr>
          <p:cNvPr id="6" name="Title 5"/>
          <p:cNvSpPr>
            <a:spLocks noGrp="1"/>
          </p:cNvSpPr>
          <p:nvPr>
            <p:ph type="title"/>
          </p:nvPr>
        </p:nvSpPr>
        <p:spPr/>
        <p:txBody>
          <a:bodyPr/>
          <a:lstStyle/>
          <a:p>
            <a:r>
              <a:rPr lang="en-US" dirty="0"/>
              <a:t>Scheduling in Batch </a:t>
            </a:r>
            <a:r>
              <a:rPr lang="en-US" dirty="0" smtClean="0"/>
              <a:t>Systems (2)</a:t>
            </a:r>
            <a:endParaRPr lang="en-US" dirty="0"/>
          </a:p>
        </p:txBody>
      </p:sp>
      <p:pic>
        <p:nvPicPr>
          <p:cNvPr id="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09" y="3038119"/>
            <a:ext cx="3844241" cy="16778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602" y="1485599"/>
            <a:ext cx="3623049" cy="139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 name="Rectangle 3"/>
          <p:cNvSpPr>
            <a:spLocks noChangeArrowheads="1"/>
          </p:cNvSpPr>
          <p:nvPr/>
        </p:nvSpPr>
        <p:spPr bwMode="auto">
          <a:xfrm>
            <a:off x="4868331" y="4648200"/>
            <a:ext cx="4207932" cy="13778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2-40. An example of shortest job first scheduling. </a:t>
            </a:r>
            <a:r>
              <a:rPr lang="en-US" sz="2000" dirty="0" smtClean="0">
                <a:cs typeface="+mn-cs"/>
              </a:rPr>
              <a:t> (</a:t>
            </a:r>
            <a:r>
              <a:rPr lang="en-US" sz="2000" dirty="0">
                <a:cs typeface="+mn-cs"/>
              </a:rPr>
              <a:t>a) Running four jobs in the original order. (b) Running them in shortest job first order.</a:t>
            </a:r>
          </a:p>
        </p:txBody>
      </p:sp>
    </p:spTree>
    <p:extLst>
      <p:ext uri="{BB962C8B-B14F-4D97-AF65-F5344CB8AC3E}">
        <p14:creationId xmlns:p14="http://schemas.microsoft.com/office/powerpoint/2010/main" val="1192347956"/>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4478867" cy="4783914"/>
          </a:xfrm>
        </p:spPr>
        <p:txBody>
          <a:bodyPr/>
          <a:lstStyle/>
          <a:p>
            <a:r>
              <a:rPr lang="en-US" dirty="0" smtClean="0">
                <a:solidFill>
                  <a:srgbClr val="0000FF"/>
                </a:solidFill>
              </a:rPr>
              <a:t>Shortest Job First (SJF)</a:t>
            </a:r>
          </a:p>
          <a:p>
            <a:r>
              <a:rPr lang="en-US" dirty="0" smtClean="0"/>
              <a:t>Counter example on page 158</a:t>
            </a:r>
          </a:p>
          <a:p>
            <a:endParaRPr lang="en-US" dirty="0"/>
          </a:p>
          <a:p>
            <a:pPr lvl="1"/>
            <a:endParaRPr lang="en-US" dirty="0" smtClean="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52</a:t>
            </a:fld>
            <a:endParaRPr lang="en-US"/>
          </a:p>
        </p:txBody>
      </p:sp>
      <p:sp>
        <p:nvSpPr>
          <p:cNvPr id="6" name="Title 5"/>
          <p:cNvSpPr>
            <a:spLocks noGrp="1"/>
          </p:cNvSpPr>
          <p:nvPr>
            <p:ph type="title"/>
          </p:nvPr>
        </p:nvSpPr>
        <p:spPr/>
        <p:txBody>
          <a:bodyPr/>
          <a:lstStyle/>
          <a:p>
            <a:r>
              <a:rPr lang="en-US" dirty="0"/>
              <a:t>Scheduling in Batch </a:t>
            </a:r>
            <a:r>
              <a:rPr lang="en-US" dirty="0" smtClean="0"/>
              <a:t>Systems (2)</a:t>
            </a:r>
            <a:endParaRPr lang="en-US" dirty="0"/>
          </a:p>
        </p:txBody>
      </p:sp>
    </p:spTree>
    <p:extLst>
      <p:ext uri="{BB962C8B-B14F-4D97-AF65-F5344CB8AC3E}">
        <p14:creationId xmlns:p14="http://schemas.microsoft.com/office/powerpoint/2010/main" val="1622186335"/>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Shortest Remaining Time Next (SRTN)</a:t>
            </a:r>
          </a:p>
          <a:p>
            <a:endParaRPr lang="en-US" dirty="0"/>
          </a:p>
          <a:p>
            <a:r>
              <a:rPr lang="en-US" dirty="0" smtClean="0"/>
              <a:t>Preemptive</a:t>
            </a:r>
          </a:p>
          <a:p>
            <a:r>
              <a:rPr lang="en-US" dirty="0"/>
              <a:t>Assumes run times are known</a:t>
            </a:r>
          </a:p>
          <a:p>
            <a:r>
              <a:rPr lang="en-US" dirty="0" smtClean="0"/>
              <a:t>Scheduler picks the process whose remaining run time shortest</a:t>
            </a:r>
          </a:p>
          <a:p>
            <a:pPr lvl="1"/>
            <a:r>
              <a:rPr lang="en-US" dirty="0" smtClean="0"/>
              <a:t>Newly arrived jobs are compared to current processes remaining time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53</a:t>
            </a:fld>
            <a:endParaRPr lang="en-US"/>
          </a:p>
        </p:txBody>
      </p:sp>
      <p:sp>
        <p:nvSpPr>
          <p:cNvPr id="6" name="Title 5"/>
          <p:cNvSpPr>
            <a:spLocks noGrp="1"/>
          </p:cNvSpPr>
          <p:nvPr>
            <p:ph type="title"/>
          </p:nvPr>
        </p:nvSpPr>
        <p:spPr/>
        <p:txBody>
          <a:bodyPr/>
          <a:lstStyle/>
          <a:p>
            <a:r>
              <a:rPr lang="en-US" dirty="0"/>
              <a:t>Scheduling in Batch Systems </a:t>
            </a:r>
            <a:r>
              <a:rPr lang="en-US" dirty="0" smtClean="0"/>
              <a:t>(3)</a:t>
            </a:r>
            <a:endParaRPr lang="en-US" dirty="0"/>
          </a:p>
        </p:txBody>
      </p:sp>
    </p:spTree>
    <p:extLst>
      <p:ext uri="{BB962C8B-B14F-4D97-AF65-F5344CB8AC3E}">
        <p14:creationId xmlns:p14="http://schemas.microsoft.com/office/powerpoint/2010/main" val="1780833680"/>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0000FF"/>
                </a:solidFill>
              </a:rPr>
              <a:t>Round-Robin (RR) Scheduling</a:t>
            </a:r>
            <a:endParaRPr lang="en-US" dirty="0" smtClean="0">
              <a:solidFill>
                <a:srgbClr val="0000FF"/>
              </a:solidFill>
            </a:endParaRPr>
          </a:p>
          <a:p>
            <a:r>
              <a:rPr lang="en-US" dirty="0" smtClean="0"/>
              <a:t>Each process assigned a time interval, </a:t>
            </a:r>
            <a:r>
              <a:rPr lang="en-US" dirty="0" smtClean="0">
                <a:solidFill>
                  <a:srgbClr val="0000FF"/>
                </a:solidFill>
              </a:rPr>
              <a:t>quantum</a:t>
            </a:r>
          </a:p>
          <a:p>
            <a:r>
              <a:rPr lang="en-US" dirty="0"/>
              <a:t>Preempted &amp; switched </a:t>
            </a:r>
            <a:r>
              <a:rPr lang="en-US" dirty="0" smtClean="0"/>
              <a:t>(</a:t>
            </a:r>
            <a:r>
              <a:rPr lang="en-US" dirty="0" smtClean="0">
                <a:solidFill>
                  <a:srgbClr val="0000FF"/>
                </a:solidFill>
              </a:rPr>
              <a:t>process switch</a:t>
            </a:r>
            <a:r>
              <a:rPr lang="en-US" dirty="0" smtClean="0"/>
              <a:t>/</a:t>
            </a:r>
            <a:r>
              <a:rPr lang="en-US" dirty="0" smtClean="0">
                <a:solidFill>
                  <a:srgbClr val="0000FF"/>
                </a:solidFill>
              </a:rPr>
              <a:t>context switch</a:t>
            </a:r>
            <a:r>
              <a:rPr lang="en-US" dirty="0" smtClean="0"/>
              <a:t>) to </a:t>
            </a:r>
            <a:r>
              <a:rPr lang="en-US" dirty="0"/>
              <a:t>other processes when quantum </a:t>
            </a:r>
            <a:r>
              <a:rPr lang="en-US" dirty="0" smtClean="0"/>
              <a:t>elapsed</a:t>
            </a:r>
          </a:p>
          <a:p>
            <a:r>
              <a:rPr lang="en-US" dirty="0" smtClean="0"/>
              <a:t>Granularity of quantum: tradeoff, overhead &amp; response time</a:t>
            </a:r>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54</a:t>
            </a:fld>
            <a:endParaRPr lang="en-US"/>
          </a:p>
        </p:txBody>
      </p:sp>
      <p:sp>
        <p:nvSpPr>
          <p:cNvPr id="6" name="Title 5"/>
          <p:cNvSpPr>
            <a:spLocks noGrp="1"/>
          </p:cNvSpPr>
          <p:nvPr>
            <p:ph type="title"/>
          </p:nvPr>
        </p:nvSpPr>
        <p:spPr/>
        <p:txBody>
          <a:bodyPr/>
          <a:lstStyle/>
          <a:p>
            <a:r>
              <a:rPr lang="en-US" dirty="0"/>
              <a:t>Scheduling in Interactive </a:t>
            </a:r>
            <a:r>
              <a:rPr lang="en-US" dirty="0" smtClean="0"/>
              <a:t>Systems (1)</a:t>
            </a:r>
            <a:endParaRPr lang="en-US" dirty="0"/>
          </a:p>
        </p:txBody>
      </p:sp>
      <p:pic>
        <p:nvPicPr>
          <p:cNvPr id="7" name="Picture 7" descr="D:\b\b4\IBM\02-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3800802"/>
            <a:ext cx="7613650" cy="146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4483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2-41. Round-robin scheduling. </a:t>
            </a:r>
            <a:br>
              <a:rPr lang="en-US" sz="2000" dirty="0">
                <a:cs typeface="+mn-cs"/>
              </a:rPr>
            </a:br>
            <a:r>
              <a:rPr lang="en-US" sz="2000" dirty="0">
                <a:cs typeface="+mn-cs"/>
              </a:rPr>
              <a:t>(a) The list of runnable processes. (b) The list of runnable processes after B uses up its quantum.</a:t>
            </a:r>
          </a:p>
        </p:txBody>
      </p:sp>
    </p:spTree>
    <p:extLst>
      <p:ext uri="{BB962C8B-B14F-4D97-AF65-F5344CB8AC3E}">
        <p14:creationId xmlns:p14="http://schemas.microsoft.com/office/powerpoint/2010/main" val="992071521"/>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12333"/>
            <a:ext cx="8229600" cy="4974167"/>
          </a:xfrm>
        </p:spPr>
        <p:txBody>
          <a:bodyPr/>
          <a:lstStyle/>
          <a:p>
            <a:r>
              <a:rPr lang="en-US" dirty="0">
                <a:solidFill>
                  <a:srgbClr val="0000FF"/>
                </a:solidFill>
              </a:rPr>
              <a:t>Priority </a:t>
            </a:r>
            <a:r>
              <a:rPr lang="en-US" dirty="0" smtClean="0">
                <a:solidFill>
                  <a:srgbClr val="0000FF"/>
                </a:solidFill>
              </a:rPr>
              <a:t>Scheduling</a:t>
            </a:r>
          </a:p>
          <a:p>
            <a:pPr lvl="1"/>
            <a:r>
              <a:rPr lang="en-US" dirty="0" smtClean="0"/>
              <a:t>Each process assigned with a priority</a:t>
            </a:r>
          </a:p>
          <a:p>
            <a:pPr lvl="1"/>
            <a:r>
              <a:rPr lang="en-US" dirty="0" smtClean="0"/>
              <a:t>Runnable process with highest priority allowed to run</a:t>
            </a:r>
          </a:p>
          <a:p>
            <a:pPr lvl="1"/>
            <a:r>
              <a:rPr lang="en-US" dirty="0" smtClean="0"/>
              <a:t>Often combined with RR: priority among classes and RR in each class</a:t>
            </a:r>
          </a:p>
          <a:p>
            <a:r>
              <a:rPr lang="en-US" dirty="0" smtClean="0">
                <a:solidFill>
                  <a:srgbClr val="0000FF"/>
                </a:solidFill>
              </a:rPr>
              <a:t>Multiple Queues (MQ)</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55</a:t>
            </a:fld>
            <a:endParaRPr lang="en-US"/>
          </a:p>
        </p:txBody>
      </p:sp>
      <p:sp>
        <p:nvSpPr>
          <p:cNvPr id="6" name="Title 5"/>
          <p:cNvSpPr>
            <a:spLocks noGrp="1"/>
          </p:cNvSpPr>
          <p:nvPr>
            <p:ph type="title"/>
          </p:nvPr>
        </p:nvSpPr>
        <p:spPr>
          <a:xfrm>
            <a:off x="457200" y="811051"/>
            <a:ext cx="8229600" cy="621526"/>
          </a:xfrm>
        </p:spPr>
        <p:txBody>
          <a:bodyPr/>
          <a:lstStyle/>
          <a:p>
            <a:r>
              <a:rPr lang="en-US" dirty="0"/>
              <a:t>Scheduling in Interactive Systems </a:t>
            </a:r>
            <a:r>
              <a:rPr lang="en-US" dirty="0" smtClean="0"/>
              <a:t>(2) </a:t>
            </a:r>
            <a:r>
              <a:rPr lang="en-US" dirty="0"/>
              <a:t/>
            </a:r>
            <a:br>
              <a:rPr lang="en-US" dirty="0"/>
            </a:br>
            <a:endParaRPr lang="en-US" dirty="0"/>
          </a:p>
        </p:txBody>
      </p:sp>
      <p:pic>
        <p:nvPicPr>
          <p:cNvPr id="7" name="Picture 6" descr="D:\b\b4\IBM\02-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058" y="3498315"/>
            <a:ext cx="6086475" cy="2589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6112933"/>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2-42. A scheduling algorithm with four priority classes.</a:t>
            </a:r>
          </a:p>
        </p:txBody>
      </p:sp>
    </p:spTree>
    <p:extLst>
      <p:ext uri="{BB962C8B-B14F-4D97-AF65-F5344CB8AC3E}">
        <p14:creationId xmlns:p14="http://schemas.microsoft.com/office/powerpoint/2010/main" val="1185768958"/>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Lottery Scheduling</a:t>
            </a:r>
          </a:p>
          <a:p>
            <a:pPr lvl="1"/>
            <a:r>
              <a:rPr lang="en-US" dirty="0" smtClean="0"/>
              <a:t>Processes given “tickets”</a:t>
            </a:r>
          </a:p>
          <a:p>
            <a:pPr lvl="1"/>
            <a:r>
              <a:rPr lang="en-US" dirty="0" smtClean="0"/>
              <a:t>Scheduler picks a “ticket” randomly</a:t>
            </a:r>
          </a:p>
          <a:p>
            <a:pPr lvl="1"/>
            <a:r>
              <a:rPr lang="en-US" dirty="0" smtClean="0"/>
              <a:t>Important processes can be given extra tickets</a:t>
            </a:r>
          </a:p>
          <a:p>
            <a:pPr lvl="1"/>
            <a:endParaRPr lang="en-US" dirty="0"/>
          </a:p>
          <a:p>
            <a:r>
              <a:rPr lang="en-US" dirty="0" smtClean="0">
                <a:solidFill>
                  <a:srgbClr val="0000FF"/>
                </a:solidFill>
              </a:rPr>
              <a:t>Fair-share Scheduling </a:t>
            </a:r>
          </a:p>
          <a:p>
            <a:pPr lvl="1"/>
            <a:r>
              <a:rPr lang="en-US" dirty="0" smtClean="0"/>
              <a:t>Considers owners of processes</a:t>
            </a:r>
          </a:p>
          <a:p>
            <a:pPr lvl="1"/>
            <a:r>
              <a:rPr lang="en-US" dirty="0" smtClean="0"/>
              <a:t>Each owner allocated portions of CPUs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56</a:t>
            </a:fld>
            <a:endParaRPr lang="en-US"/>
          </a:p>
        </p:txBody>
      </p:sp>
      <p:sp>
        <p:nvSpPr>
          <p:cNvPr id="6" name="Title 5"/>
          <p:cNvSpPr>
            <a:spLocks noGrp="1"/>
          </p:cNvSpPr>
          <p:nvPr>
            <p:ph type="title"/>
          </p:nvPr>
        </p:nvSpPr>
        <p:spPr/>
        <p:txBody>
          <a:bodyPr/>
          <a:lstStyle/>
          <a:p>
            <a:r>
              <a:rPr lang="en-US" dirty="0"/>
              <a:t>Scheduling in Interactive Systems </a:t>
            </a:r>
            <a:r>
              <a:rPr lang="en-US" dirty="0" smtClean="0"/>
              <a:t>(3) </a:t>
            </a:r>
            <a:endParaRPr lang="en-US" dirty="0"/>
          </a:p>
        </p:txBody>
      </p:sp>
    </p:spTree>
    <p:extLst>
      <p:ext uri="{BB962C8B-B14F-4D97-AF65-F5344CB8AC3E}">
        <p14:creationId xmlns:p14="http://schemas.microsoft.com/office/powerpoint/2010/main" val="2113439567"/>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28600" y="2057400"/>
            <a:ext cx="8610600" cy="1473200"/>
          </a:xfrm>
        </p:spPr>
        <p:txBody>
          <a:bodyPr>
            <a:normAutofit/>
          </a:bodyPr>
          <a:lstStyle/>
          <a:p>
            <a:pPr marL="233363" indent="-233363" algn="ctr">
              <a:buNone/>
            </a:pPr>
            <a:r>
              <a:rPr lang="en-US" sz="3200" b="1" dirty="0" smtClean="0"/>
              <a:t>CS4352 Operating Systems</a:t>
            </a:r>
          </a:p>
          <a:p>
            <a:pPr marL="233363" indent="-233363" algn="ctr">
              <a:buNone/>
            </a:pPr>
            <a:r>
              <a:rPr lang="en-US" sz="3600" b="1" dirty="0" smtClean="0"/>
              <a:t>Lecture Final: second part</a:t>
            </a:r>
            <a:endParaRPr lang="en-US" sz="3600" b="1" dirty="0" smtClean="0">
              <a:solidFill>
                <a:srgbClr val="FF0000"/>
              </a:solidFill>
            </a:endParaRPr>
          </a:p>
          <a:p>
            <a:pPr marL="233363" indent="-233363" algn="ctr">
              <a:buNone/>
            </a:pPr>
            <a:endParaRPr lang="en-US" sz="1800" dirty="0" smtClean="0"/>
          </a:p>
        </p:txBody>
      </p:sp>
      <p:pic>
        <p:nvPicPr>
          <p:cNvPr id="1032" name="Picture 8" descr="http://www.depts.ttu.edu/shared/shared_ttumain/images/masthead-1.jpg"/>
          <p:cNvPicPr>
            <a:picLocks noChangeAspect="1" noChangeArrowheads="1"/>
          </p:cNvPicPr>
          <p:nvPr/>
        </p:nvPicPr>
        <p:blipFill>
          <a:blip r:embed="rId2" cstate="print"/>
          <a:srcRect/>
          <a:stretch>
            <a:fillRect/>
          </a:stretch>
        </p:blipFill>
        <p:spPr bwMode="auto">
          <a:xfrm>
            <a:off x="0" y="0"/>
            <a:ext cx="9144000" cy="1016000"/>
          </a:xfrm>
          <a:prstGeom prst="rect">
            <a:avLst/>
          </a:prstGeom>
          <a:noFill/>
        </p:spPr>
      </p:pic>
      <p:pic>
        <p:nvPicPr>
          <p:cNvPr id="1028" name="Picture 4" descr="Texas Tech University, Department of Computer Science"/>
          <p:cNvPicPr>
            <a:picLocks noChangeAspect="1" noChangeArrowheads="1"/>
          </p:cNvPicPr>
          <p:nvPr/>
        </p:nvPicPr>
        <p:blipFill>
          <a:blip r:embed="rId3" cstate="print"/>
          <a:srcRect/>
          <a:stretch>
            <a:fillRect/>
          </a:stretch>
        </p:blipFill>
        <p:spPr bwMode="auto">
          <a:xfrm>
            <a:off x="914400" y="0"/>
            <a:ext cx="4267200" cy="876300"/>
          </a:xfrm>
          <a:prstGeom prst="rect">
            <a:avLst/>
          </a:prstGeom>
          <a:noFill/>
        </p:spPr>
      </p:pic>
      <p:pic>
        <p:nvPicPr>
          <p:cNvPr id="1030" name="Picture 6" descr="http://www.depts.ttu.edu/shared/shared_ttumain/images/logo.gif"/>
          <p:cNvPicPr>
            <a:picLocks noChangeAspect="1" noChangeArrowheads="1"/>
          </p:cNvPicPr>
          <p:nvPr/>
        </p:nvPicPr>
        <p:blipFill>
          <a:blip r:embed="rId4" cstate="print"/>
          <a:srcRect/>
          <a:stretch>
            <a:fillRect/>
          </a:stretch>
        </p:blipFill>
        <p:spPr bwMode="auto">
          <a:xfrm>
            <a:off x="228600" y="228600"/>
            <a:ext cx="504825" cy="590551"/>
          </a:xfrm>
          <a:prstGeom prst="rect">
            <a:avLst/>
          </a:prstGeom>
          <a:noFill/>
        </p:spPr>
      </p:pic>
      <p:sp>
        <p:nvSpPr>
          <p:cNvPr id="2" name="Slide Number Placeholder 1"/>
          <p:cNvSpPr>
            <a:spLocks noGrp="1"/>
          </p:cNvSpPr>
          <p:nvPr>
            <p:ph type="sldNum" sz="quarter" idx="12"/>
          </p:nvPr>
        </p:nvSpPr>
        <p:spPr/>
        <p:txBody>
          <a:bodyPr/>
          <a:lstStyle/>
          <a:p>
            <a:fld id="{D2DB48A1-B5F2-D944-9563-BD7B04ADBA09}" type="slidenum">
              <a:rPr lang="en-US" smtClean="0"/>
              <a:t>57</a:t>
            </a:fld>
            <a:endParaRPr lang="en-US"/>
          </a:p>
        </p:txBody>
      </p:sp>
    </p:spTree>
    <p:extLst>
      <p:ext uri="{BB962C8B-B14F-4D97-AF65-F5344CB8AC3E}">
        <p14:creationId xmlns:p14="http://schemas.microsoft.com/office/powerpoint/2010/main" val="1284711578"/>
      </p:ext>
    </p:extLst>
  </p:cSld>
  <p:clrMapOvr>
    <a:masterClrMapping/>
  </p:clrMapOvr>
  <p:transition spd="med">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Memory </a:t>
            </a:r>
            <a:r>
              <a:rPr lang="en-US" dirty="0"/>
              <a:t>Abstraction: Address Space</a:t>
            </a:r>
          </a:p>
          <a:p>
            <a:pPr lvl="1"/>
            <a:r>
              <a:rPr lang="en-US" dirty="0" smtClean="0"/>
              <a:t>Managing </a:t>
            </a:r>
            <a:r>
              <a:rPr lang="en-US" dirty="0"/>
              <a:t>Free </a:t>
            </a:r>
            <a:r>
              <a:rPr lang="en-US" dirty="0" smtClean="0"/>
              <a:t>Memory</a:t>
            </a:r>
          </a:p>
          <a:p>
            <a:r>
              <a:rPr lang="en-US" dirty="0"/>
              <a:t>Virtual Memory</a:t>
            </a:r>
          </a:p>
          <a:p>
            <a:pPr lvl="1"/>
            <a:r>
              <a:rPr lang="en-US" dirty="0"/>
              <a:t>Paging </a:t>
            </a:r>
          </a:p>
          <a:p>
            <a:pPr lvl="1"/>
            <a:r>
              <a:rPr lang="en-US" dirty="0"/>
              <a:t>Page tables</a:t>
            </a:r>
          </a:p>
          <a:p>
            <a:pPr lvl="1"/>
            <a:r>
              <a:rPr lang="en-US" dirty="0"/>
              <a:t>Speeding up paging</a:t>
            </a:r>
          </a:p>
          <a:p>
            <a:pPr lvl="1"/>
            <a:r>
              <a:rPr lang="en-US" dirty="0"/>
              <a:t>Page tables for large memories</a:t>
            </a:r>
          </a:p>
          <a:p>
            <a:pPr marL="0" indent="0">
              <a:buNone/>
            </a:pP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58</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346904508"/>
      </p:ext>
    </p:extLst>
  </p:cSld>
  <p:clrMapOvr>
    <a:masterClrMapping/>
  </p:clrMapOvr>
  <p:transition spd="med">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51467"/>
            <a:ext cx="8229600" cy="5135033"/>
          </a:xfrm>
        </p:spPr>
        <p:txBody>
          <a:bodyPr/>
          <a:lstStyle/>
          <a:p>
            <a:r>
              <a:rPr lang="en-US" dirty="0" smtClean="0"/>
              <a:t>Memory divided into allocation units and mapped to a bitmap</a:t>
            </a:r>
          </a:p>
          <a:p>
            <a:r>
              <a:rPr lang="en-US" dirty="0" smtClean="0">
                <a:solidFill>
                  <a:srgbClr val="0000FF"/>
                </a:solidFill>
              </a:rPr>
              <a:t>Size of allocation unit needs a balance </a:t>
            </a:r>
            <a:r>
              <a:rPr lang="en-US" dirty="0" smtClean="0"/>
              <a:t>(bitmap storage </a:t>
            </a:r>
            <a:r>
              <a:rPr lang="en-US" dirty="0" err="1" smtClean="0"/>
              <a:t>v.s</a:t>
            </a:r>
            <a:r>
              <a:rPr lang="en-US" dirty="0" smtClean="0"/>
              <a:t>. waste of allocation unit)</a:t>
            </a:r>
          </a:p>
          <a:p>
            <a:r>
              <a:rPr lang="en-US" dirty="0" smtClean="0">
                <a:solidFill>
                  <a:srgbClr val="FF0000"/>
                </a:solidFill>
              </a:rPr>
              <a:t>Drawback: need search (slow) to find out available memory</a:t>
            </a:r>
            <a:endParaRPr lang="en-US" dirty="0">
              <a:solidFill>
                <a:srgbClr val="FF000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59</a:t>
            </a:fld>
            <a:endParaRPr lang="en-US"/>
          </a:p>
        </p:txBody>
      </p:sp>
      <p:sp>
        <p:nvSpPr>
          <p:cNvPr id="6" name="Title 5"/>
          <p:cNvSpPr>
            <a:spLocks noGrp="1"/>
          </p:cNvSpPr>
          <p:nvPr>
            <p:ph type="title"/>
          </p:nvPr>
        </p:nvSpPr>
        <p:spPr>
          <a:xfrm>
            <a:off x="457200" y="635181"/>
            <a:ext cx="8229600" cy="621526"/>
          </a:xfrm>
        </p:spPr>
        <p:txBody>
          <a:bodyPr/>
          <a:lstStyle/>
          <a:p>
            <a:r>
              <a:rPr lang="en-US" dirty="0"/>
              <a:t>Memory Management with Bitmaps</a:t>
            </a:r>
            <a:br>
              <a:rPr lang="en-US" dirty="0"/>
            </a:br>
            <a:endParaRPr lang="en-US" dirty="0"/>
          </a:p>
        </p:txBody>
      </p:sp>
      <p:sp>
        <p:nvSpPr>
          <p:cNvPr id="8" name="Rectangle 2"/>
          <p:cNvSpPr>
            <a:spLocks noChangeArrowheads="1"/>
          </p:cNvSpPr>
          <p:nvPr/>
        </p:nvSpPr>
        <p:spPr bwMode="auto">
          <a:xfrm>
            <a:off x="973666" y="5524414"/>
            <a:ext cx="6942667" cy="1197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dirty="0"/>
              <a:t>Figure 3-6. (a) A part of memory with five processes and three holes. The tick marks show the memory allocation units. The shaded regions (0 in the bitmap) are free. (b) The corresponding bitmap. </a:t>
            </a:r>
          </a:p>
        </p:txBody>
      </p:sp>
      <p:pic>
        <p:nvPicPr>
          <p:cNvPr id="10" name="Picture 9"/>
          <p:cNvPicPr>
            <a:picLocks noChangeAspect="1"/>
          </p:cNvPicPr>
          <p:nvPr/>
        </p:nvPicPr>
        <p:blipFill>
          <a:blip r:embed="rId3"/>
          <a:stretch>
            <a:fillRect/>
          </a:stretch>
        </p:blipFill>
        <p:spPr>
          <a:xfrm>
            <a:off x="1739900" y="2938328"/>
            <a:ext cx="6176433" cy="2679220"/>
          </a:xfrm>
          <a:prstGeom prst="rect">
            <a:avLst/>
          </a:prstGeom>
        </p:spPr>
      </p:pic>
    </p:spTree>
    <p:extLst>
      <p:ext uri="{BB962C8B-B14F-4D97-AF65-F5344CB8AC3E}">
        <p14:creationId xmlns:p14="http://schemas.microsoft.com/office/powerpoint/2010/main" val="79894292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p:cNvSpPr>
            <a:spLocks noChangeArrowheads="1"/>
          </p:cNvSpPr>
          <p:nvPr/>
        </p:nvSpPr>
        <p:spPr bwMode="auto">
          <a:xfrm>
            <a:off x="0" y="990600"/>
            <a:ext cx="9144000" cy="9154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smtClean="0"/>
              <a:t>Operating System as an Extended Machine (2)</a:t>
            </a:r>
            <a:endParaRPr lang="en-US" sz="3200" u="sng" dirty="0"/>
          </a:p>
        </p:txBody>
      </p:sp>
      <p:sp>
        <p:nvSpPr>
          <p:cNvPr id="104451" name="Rectangle 1027"/>
          <p:cNvSpPr>
            <a:spLocks noChangeArrowheads="1"/>
          </p:cNvSpPr>
          <p:nvPr/>
        </p:nvSpPr>
        <p:spPr bwMode="auto">
          <a:xfrm>
            <a:off x="0" y="558621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400" dirty="0"/>
              <a:t>Figure 1</a:t>
            </a:r>
            <a:r>
              <a:rPr lang="en-US" sz="2400" dirty="0" smtClean="0"/>
              <a:t>-</a:t>
            </a:r>
            <a:r>
              <a:rPr lang="en-US" sz="2400" dirty="0"/>
              <a:t>2. Operating systems turn ugly hardware into </a:t>
            </a:r>
            <a:r>
              <a:rPr lang="en-US" sz="2400" dirty="0" smtClean="0"/>
              <a:t>beautiful abstractions</a:t>
            </a:r>
            <a:r>
              <a:rPr lang="en-US" sz="2400" dirty="0"/>
              <a:t>.</a:t>
            </a:r>
          </a:p>
        </p:txBody>
      </p:sp>
      <p:pic>
        <p:nvPicPr>
          <p:cNvPr id="104453" name="Picture 1029" descr="D:\b\b4\IBM\01-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350" y="1906073"/>
            <a:ext cx="5981700" cy="357187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0FE67AEC-3571-4C6D-B5F9-4C7692607682}" type="datetime1">
              <a:rPr lang="en-US" altLang="zh-CN" smtClean="0"/>
              <a:pPr/>
              <a:t>12/4/18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6</a:t>
            </a:fld>
            <a:endParaRPr lang="en-US"/>
          </a:p>
        </p:txBody>
      </p:sp>
      <p:sp>
        <p:nvSpPr>
          <p:cNvPr id="2" name="TextBox 1"/>
          <p:cNvSpPr txBox="1"/>
          <p:nvPr/>
        </p:nvSpPr>
        <p:spPr>
          <a:xfrm>
            <a:off x="114301" y="2630401"/>
            <a:ext cx="2717800" cy="224676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Hide </a:t>
            </a:r>
            <a:r>
              <a:rPr lang="en-US" sz="2000" dirty="0"/>
              <a:t>the </a:t>
            </a:r>
            <a:r>
              <a:rPr lang="en-US" sz="2000" dirty="0" smtClean="0"/>
              <a:t>hardware ugly details </a:t>
            </a:r>
            <a:r>
              <a:rPr lang="en-US" sz="2000" dirty="0"/>
              <a:t>and present programs (and their programmers)</a:t>
            </a:r>
          </a:p>
          <a:p>
            <a:r>
              <a:rPr lang="en-US" sz="2000" dirty="0"/>
              <a:t>with nice, clean, elegant, </a:t>
            </a:r>
            <a:r>
              <a:rPr lang="en-US" sz="2000" dirty="0" smtClean="0"/>
              <a:t>and consistent </a:t>
            </a:r>
            <a:r>
              <a:rPr lang="en-US" sz="2000" dirty="0"/>
              <a:t>abstractions</a:t>
            </a:r>
          </a:p>
        </p:txBody>
      </p:sp>
    </p:spTree>
    <p:extLst>
      <p:ext uri="{BB962C8B-B14F-4D97-AF65-F5344CB8AC3E}">
        <p14:creationId xmlns:p14="http://schemas.microsoft.com/office/powerpoint/2010/main" val="4289975309"/>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r>
              <a:rPr lang="en-US" dirty="0" smtClean="0"/>
              <a:t>Linked list of segments</a:t>
            </a:r>
          </a:p>
          <a:p>
            <a:r>
              <a:rPr lang="en-US" dirty="0" smtClean="0"/>
              <a:t>P: Process</a:t>
            </a:r>
          </a:p>
          <a:p>
            <a:r>
              <a:rPr lang="en-US" dirty="0" smtClean="0"/>
              <a:t>H: Hole</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60</a:t>
            </a:fld>
            <a:endParaRPr lang="en-US"/>
          </a:p>
        </p:txBody>
      </p:sp>
      <p:sp>
        <p:nvSpPr>
          <p:cNvPr id="6" name="Title 5"/>
          <p:cNvSpPr>
            <a:spLocks noGrp="1"/>
          </p:cNvSpPr>
          <p:nvPr>
            <p:ph type="title"/>
          </p:nvPr>
        </p:nvSpPr>
        <p:spPr/>
        <p:txBody>
          <a:bodyPr/>
          <a:lstStyle/>
          <a:p>
            <a:r>
              <a:rPr lang="en-US" dirty="0"/>
              <a:t>Memory Management with Linked </a:t>
            </a:r>
            <a:r>
              <a:rPr lang="en-US" dirty="0" smtClean="0"/>
              <a:t>Lists (1)</a:t>
            </a:r>
            <a:endParaRPr lang="en-US" dirty="0"/>
          </a:p>
        </p:txBody>
      </p:sp>
      <p:pic>
        <p:nvPicPr>
          <p:cNvPr id="9" name="Picture 8"/>
          <p:cNvPicPr>
            <a:picLocks noChangeAspect="1"/>
          </p:cNvPicPr>
          <p:nvPr/>
        </p:nvPicPr>
        <p:blipFill>
          <a:blip r:embed="rId2"/>
          <a:stretch>
            <a:fillRect/>
          </a:stretch>
        </p:blipFill>
        <p:spPr>
          <a:xfrm>
            <a:off x="1257300" y="3102948"/>
            <a:ext cx="6616700" cy="2870200"/>
          </a:xfrm>
          <a:prstGeom prst="rect">
            <a:avLst/>
          </a:prstGeom>
        </p:spPr>
      </p:pic>
      <p:sp>
        <p:nvSpPr>
          <p:cNvPr id="10" name="Rectangle 2"/>
          <p:cNvSpPr>
            <a:spLocks noChangeArrowheads="1"/>
          </p:cNvSpPr>
          <p:nvPr/>
        </p:nvSpPr>
        <p:spPr bwMode="auto">
          <a:xfrm>
            <a:off x="0" y="5973148"/>
            <a:ext cx="9144000" cy="1197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dirty="0"/>
              <a:t>Figure 3-6. </a:t>
            </a:r>
            <a:r>
              <a:rPr lang="en-US" dirty="0" smtClean="0"/>
              <a:t>(</a:t>
            </a:r>
            <a:r>
              <a:rPr lang="en-US" dirty="0"/>
              <a:t>c) The same information as a list.</a:t>
            </a:r>
          </a:p>
        </p:txBody>
      </p:sp>
    </p:spTree>
    <p:extLst>
      <p:ext uri="{BB962C8B-B14F-4D97-AF65-F5344CB8AC3E}">
        <p14:creationId xmlns:p14="http://schemas.microsoft.com/office/powerpoint/2010/main" val="1574712626"/>
      </p:ext>
    </p:extLst>
  </p:cSld>
  <p:clrMapOvr>
    <a:masterClrMapping/>
  </p:clrMapOvr>
  <p:transition spd="med">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B48A1-B5F2-D944-9563-BD7B04ADBA09}" type="slidenum">
              <a:rPr lang="en-US" smtClean="0"/>
              <a:t>61</a:t>
            </a:fld>
            <a:endParaRPr lang="en-US"/>
          </a:p>
        </p:txBody>
      </p:sp>
      <p:pic>
        <p:nvPicPr>
          <p:cNvPr id="5" name="Picture 4"/>
          <p:cNvPicPr>
            <a:picLocks noChangeAspect="1"/>
          </p:cNvPicPr>
          <p:nvPr/>
        </p:nvPicPr>
        <p:blipFill>
          <a:blip r:embed="rId2"/>
          <a:stretch>
            <a:fillRect/>
          </a:stretch>
        </p:blipFill>
        <p:spPr>
          <a:xfrm>
            <a:off x="1028700" y="1058728"/>
            <a:ext cx="6176433" cy="2679220"/>
          </a:xfrm>
          <a:prstGeom prst="rect">
            <a:avLst/>
          </a:prstGeom>
        </p:spPr>
      </p:pic>
      <p:pic>
        <p:nvPicPr>
          <p:cNvPr id="6" name="Picture 5"/>
          <p:cNvPicPr>
            <a:picLocks noChangeAspect="1"/>
          </p:cNvPicPr>
          <p:nvPr/>
        </p:nvPicPr>
        <p:blipFill>
          <a:blip r:embed="rId3"/>
          <a:stretch>
            <a:fillRect/>
          </a:stretch>
        </p:blipFill>
        <p:spPr>
          <a:xfrm>
            <a:off x="2798486" y="3736975"/>
            <a:ext cx="6040714" cy="2620348"/>
          </a:xfrm>
          <a:prstGeom prst="rect">
            <a:avLst/>
          </a:prstGeom>
        </p:spPr>
      </p:pic>
    </p:spTree>
    <p:extLst>
      <p:ext uri="{BB962C8B-B14F-4D97-AF65-F5344CB8AC3E}">
        <p14:creationId xmlns:p14="http://schemas.microsoft.com/office/powerpoint/2010/main" val="6066395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686800" cy="5020447"/>
          </a:xfrm>
        </p:spPr>
        <p:txBody>
          <a:bodyPr>
            <a:normAutofit/>
          </a:bodyPr>
          <a:lstStyle/>
          <a:p>
            <a:r>
              <a:rPr lang="en-US" dirty="0" smtClean="0"/>
              <a:t>Memory allocation for process creation/swapped in</a:t>
            </a:r>
            <a:endParaRPr lang="en-US" dirty="0"/>
          </a:p>
          <a:p>
            <a:r>
              <a:rPr lang="en-US" dirty="0" smtClean="0">
                <a:solidFill>
                  <a:srgbClr val="0000FF"/>
                </a:solidFill>
              </a:rPr>
              <a:t>First fit </a:t>
            </a:r>
            <a:r>
              <a:rPr lang="en-US" dirty="0" smtClean="0"/>
              <a:t>(searches from the beginning of the linked list)</a:t>
            </a:r>
          </a:p>
          <a:p>
            <a:r>
              <a:rPr lang="en-US" dirty="0" smtClean="0">
                <a:solidFill>
                  <a:srgbClr val="0000FF"/>
                </a:solidFill>
              </a:rPr>
              <a:t>Next fit </a:t>
            </a:r>
            <a:r>
              <a:rPr lang="en-US" dirty="0" smtClean="0"/>
              <a:t>(searches from left off last time)</a:t>
            </a:r>
          </a:p>
          <a:p>
            <a:r>
              <a:rPr lang="en-US" dirty="0" smtClean="0">
                <a:solidFill>
                  <a:srgbClr val="0000FF"/>
                </a:solidFill>
              </a:rPr>
              <a:t>Best fit </a:t>
            </a:r>
            <a:r>
              <a:rPr lang="en-US" dirty="0" smtClean="0"/>
              <a:t>(take the smallest adequate hole, widely used, example fitting a process of size 2 into Fig 3-6)</a:t>
            </a:r>
          </a:p>
          <a:p>
            <a:r>
              <a:rPr lang="en-US" dirty="0" smtClean="0">
                <a:solidFill>
                  <a:srgbClr val="0000FF"/>
                </a:solidFill>
              </a:rPr>
              <a:t>Worst fit </a:t>
            </a:r>
            <a:r>
              <a:rPr lang="en-US" dirty="0" smtClean="0"/>
              <a:t>(takes the largest hole, example fitting two processes of size 1 and </a:t>
            </a:r>
            <a:r>
              <a:rPr lang="en-US" dirty="0"/>
              <a:t>then 2 into Fig 3-6)</a:t>
            </a:r>
            <a:endParaRPr lang="en-US" dirty="0" smtClean="0"/>
          </a:p>
          <a:p>
            <a:r>
              <a:rPr lang="en-US" dirty="0" smtClean="0">
                <a:solidFill>
                  <a:srgbClr val="0000FF"/>
                </a:solidFill>
              </a:rPr>
              <a:t>Quick fit </a:t>
            </a:r>
            <a:r>
              <a:rPr lang="en-US" dirty="0" smtClean="0"/>
              <a:t>(quick allocation for common sizes, e.g. maintaining extra lists of points to 4KB, 8KB </a:t>
            </a:r>
            <a:r>
              <a:rPr lang="mr-IN" dirty="0" smtClean="0"/>
              <a:t>…</a:t>
            </a:r>
            <a:r>
              <a:rPr lang="en-US" dirty="0" smtClean="0"/>
              <a:t> time and space trade-off )</a:t>
            </a:r>
          </a:p>
          <a:p>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62</a:t>
            </a:fld>
            <a:endParaRPr lang="en-US"/>
          </a:p>
        </p:txBody>
      </p:sp>
      <p:sp>
        <p:nvSpPr>
          <p:cNvPr id="6" name="Title 5"/>
          <p:cNvSpPr>
            <a:spLocks noGrp="1"/>
          </p:cNvSpPr>
          <p:nvPr>
            <p:ph type="title"/>
          </p:nvPr>
        </p:nvSpPr>
        <p:spPr/>
        <p:txBody>
          <a:bodyPr/>
          <a:lstStyle/>
          <a:p>
            <a:r>
              <a:rPr lang="en-US" dirty="0"/>
              <a:t>Memory Management with Linked Lists </a:t>
            </a:r>
            <a:r>
              <a:rPr lang="en-US" dirty="0" smtClean="0"/>
              <a:t>(3)</a:t>
            </a:r>
            <a:endParaRPr lang="en-US" dirty="0"/>
          </a:p>
        </p:txBody>
      </p:sp>
    </p:spTree>
    <p:extLst>
      <p:ext uri="{BB962C8B-B14F-4D97-AF65-F5344CB8AC3E}">
        <p14:creationId xmlns:p14="http://schemas.microsoft.com/office/powerpoint/2010/main" val="140965391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a:p>
          <a:p>
            <a:r>
              <a:rPr lang="en-US" dirty="0" smtClean="0">
                <a:solidFill>
                  <a:srgbClr val="BFBFBF"/>
                </a:solidFill>
              </a:rPr>
              <a:t>Memory </a:t>
            </a:r>
            <a:r>
              <a:rPr lang="en-US" dirty="0">
                <a:solidFill>
                  <a:srgbClr val="BFBFBF"/>
                </a:solidFill>
              </a:rPr>
              <a:t>Abstraction: Address Space</a:t>
            </a:r>
          </a:p>
          <a:p>
            <a:pPr lvl="1"/>
            <a:r>
              <a:rPr lang="en-US" dirty="0" smtClean="0">
                <a:solidFill>
                  <a:srgbClr val="BFBFBF"/>
                </a:solidFill>
              </a:rPr>
              <a:t>Managing </a:t>
            </a:r>
            <a:r>
              <a:rPr lang="en-US" dirty="0">
                <a:solidFill>
                  <a:srgbClr val="BFBFBF"/>
                </a:solidFill>
              </a:rPr>
              <a:t>Free Memory</a:t>
            </a:r>
          </a:p>
          <a:p>
            <a:r>
              <a:rPr lang="en-US" dirty="0"/>
              <a:t>Virtual Memory</a:t>
            </a:r>
          </a:p>
          <a:p>
            <a:pPr lvl="1"/>
            <a:r>
              <a:rPr lang="en-US" dirty="0"/>
              <a:t>Paging </a:t>
            </a:r>
          </a:p>
          <a:p>
            <a:pPr lvl="1"/>
            <a:r>
              <a:rPr lang="en-US" dirty="0"/>
              <a:t>Page tables</a:t>
            </a:r>
          </a:p>
          <a:p>
            <a:pPr lvl="1"/>
            <a:r>
              <a:rPr lang="en-US" dirty="0"/>
              <a:t>Speeding up </a:t>
            </a:r>
            <a:r>
              <a:rPr lang="en-US" dirty="0" smtClean="0"/>
              <a:t>paging</a:t>
            </a:r>
          </a:p>
          <a:p>
            <a:pPr lvl="1"/>
            <a:r>
              <a:rPr lang="en-US" dirty="0"/>
              <a:t>Page tables for large </a:t>
            </a:r>
            <a:r>
              <a:rPr lang="en-US" dirty="0" smtClean="0"/>
              <a:t>memories</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63</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21761907"/>
      </p:ext>
    </p:extLst>
  </p:cSld>
  <p:clrMapOvr>
    <a:masterClrMapping/>
  </p:clrMapOvr>
  <p:transition spd="med">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Driven by the need of </a:t>
            </a:r>
            <a:r>
              <a:rPr lang="en-US" dirty="0" smtClean="0">
                <a:solidFill>
                  <a:srgbClr val="0000FF"/>
                </a:solidFill>
              </a:rPr>
              <a:t>running programs that are too large to fit in memory </a:t>
            </a:r>
            <a:r>
              <a:rPr lang="en-US" dirty="0" smtClean="0"/>
              <a:t>(or </a:t>
            </a:r>
            <a:r>
              <a:rPr lang="en-US" dirty="0" smtClean="0">
                <a:solidFill>
                  <a:srgbClr val="0000FF"/>
                </a:solidFill>
              </a:rPr>
              <a:t>collectively with multiple programs</a:t>
            </a:r>
            <a:r>
              <a:rPr lang="en-US" dirty="0" smtClean="0"/>
              <a:t>)</a:t>
            </a:r>
          </a:p>
          <a:p>
            <a:endParaRPr lang="en-US" dirty="0"/>
          </a:p>
          <a:p>
            <a:r>
              <a:rPr lang="en-US" dirty="0" smtClean="0"/>
              <a:t>Each process has its own address space, divided into pages</a:t>
            </a:r>
          </a:p>
          <a:p>
            <a:r>
              <a:rPr lang="en-US" dirty="0" smtClean="0"/>
              <a:t>Pages mapped onto physical memory (not all)</a:t>
            </a:r>
          </a:p>
          <a:p>
            <a:r>
              <a:rPr lang="en-US" dirty="0" smtClean="0"/>
              <a:t>When a process refers part of address space in physical memory, a hardware/software performs mapping on the fly</a:t>
            </a:r>
          </a:p>
          <a:p>
            <a:r>
              <a:rPr lang="en-US" dirty="0" smtClean="0"/>
              <a:t>When not in memory, the OS load and re-execute instruction</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64</a:t>
            </a:fld>
            <a:endParaRPr lang="en-US"/>
          </a:p>
        </p:txBody>
      </p:sp>
      <p:sp>
        <p:nvSpPr>
          <p:cNvPr id="6" name="Title 5"/>
          <p:cNvSpPr>
            <a:spLocks noGrp="1"/>
          </p:cNvSpPr>
          <p:nvPr>
            <p:ph type="title"/>
          </p:nvPr>
        </p:nvSpPr>
        <p:spPr/>
        <p:txBody>
          <a:bodyPr/>
          <a:lstStyle/>
          <a:p>
            <a:r>
              <a:rPr lang="en-US" dirty="0" smtClean="0"/>
              <a:t>Virtual Memory</a:t>
            </a:r>
            <a:endParaRPr lang="en-US" dirty="0"/>
          </a:p>
        </p:txBody>
      </p:sp>
    </p:spTree>
    <p:extLst>
      <p:ext uri="{BB962C8B-B14F-4D97-AF65-F5344CB8AC3E}">
        <p14:creationId xmlns:p14="http://schemas.microsoft.com/office/powerpoint/2010/main" val="29694464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8333" y="1502586"/>
            <a:ext cx="2887133" cy="4783914"/>
          </a:xfrm>
        </p:spPr>
        <p:txBody>
          <a:bodyPr/>
          <a:lstStyle/>
          <a:p>
            <a:r>
              <a:rPr lang="en-US" dirty="0" smtClean="0">
                <a:solidFill>
                  <a:srgbClr val="0000FF"/>
                </a:solidFill>
              </a:rPr>
              <a:t>Paging</a:t>
            </a:r>
          </a:p>
          <a:p>
            <a:endParaRPr lang="en-US" dirty="0"/>
          </a:p>
          <a:p>
            <a:r>
              <a:rPr lang="en-US" dirty="0" smtClean="0">
                <a:solidFill>
                  <a:srgbClr val="0000FF"/>
                </a:solidFill>
              </a:rPr>
              <a:t>Virtual address </a:t>
            </a:r>
            <a:r>
              <a:rPr lang="en-US" dirty="0" smtClean="0"/>
              <a:t>(CPU generated)</a:t>
            </a:r>
          </a:p>
          <a:p>
            <a:r>
              <a:rPr lang="en-US" dirty="0" smtClean="0">
                <a:solidFill>
                  <a:srgbClr val="0000FF"/>
                </a:solidFill>
              </a:rPr>
              <a:t>Virtual address space</a:t>
            </a:r>
          </a:p>
          <a:p>
            <a:r>
              <a:rPr lang="en-US" dirty="0" smtClean="0">
                <a:solidFill>
                  <a:srgbClr val="0000FF"/>
                </a:solidFill>
              </a:rPr>
              <a:t>MMU (Memory Management Unit)</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65</a:t>
            </a:fld>
            <a:endParaRPr lang="en-US"/>
          </a:p>
        </p:txBody>
      </p:sp>
      <p:sp>
        <p:nvSpPr>
          <p:cNvPr id="6" name="Title 5"/>
          <p:cNvSpPr>
            <a:spLocks noGrp="1"/>
          </p:cNvSpPr>
          <p:nvPr>
            <p:ph type="title"/>
          </p:nvPr>
        </p:nvSpPr>
        <p:spPr>
          <a:xfrm>
            <a:off x="457200" y="718603"/>
            <a:ext cx="8229600" cy="621526"/>
          </a:xfrm>
        </p:spPr>
        <p:txBody>
          <a:bodyPr/>
          <a:lstStyle/>
          <a:p>
            <a:r>
              <a:rPr lang="en-US" dirty="0" smtClean="0"/>
              <a:t>Paging </a:t>
            </a:r>
            <a:r>
              <a:rPr lang="en-US" dirty="0"/>
              <a:t>(1)</a:t>
            </a:r>
            <a:br>
              <a:rPr lang="en-US" dirty="0"/>
            </a:br>
            <a:endParaRPr lang="en-US" dirty="0"/>
          </a:p>
        </p:txBody>
      </p:sp>
      <p:pic>
        <p:nvPicPr>
          <p:cNvPr id="7" name="Picture 6" descr="D:\b\b4\IBM\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67" y="1340129"/>
            <a:ext cx="5888567" cy="380178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141913"/>
            <a:ext cx="8754533"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3-8. The position and function of the MMU – shown as being a part of the CPU chip (it  commonly is nowadays). Logically it could be a separate chip, was in years gone by.</a:t>
            </a:r>
          </a:p>
        </p:txBody>
      </p:sp>
    </p:spTree>
    <p:extLst>
      <p:ext uri="{BB962C8B-B14F-4D97-AF65-F5344CB8AC3E}">
        <p14:creationId xmlns:p14="http://schemas.microsoft.com/office/powerpoint/2010/main" val="144597129"/>
      </p:ext>
    </p:extLst>
  </p:cSld>
  <p:clrMapOvr>
    <a:masterClrMapping/>
  </p:clrMapOvr>
  <p:transition spd="med">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30332" y="1202267"/>
            <a:ext cx="3056467" cy="5084233"/>
          </a:xfrm>
        </p:spPr>
        <p:txBody>
          <a:bodyPr/>
          <a:lstStyle/>
          <a:p>
            <a:r>
              <a:rPr lang="en-US" dirty="0" smtClean="0">
                <a:solidFill>
                  <a:srgbClr val="0000FF"/>
                </a:solidFill>
              </a:rPr>
              <a:t>Pages</a:t>
            </a:r>
          </a:p>
          <a:p>
            <a:endParaRPr lang="en-US" dirty="0"/>
          </a:p>
          <a:p>
            <a:r>
              <a:rPr lang="en-US" dirty="0" smtClean="0">
                <a:solidFill>
                  <a:srgbClr val="0000FF"/>
                </a:solidFill>
              </a:rPr>
              <a:t>Page frames</a:t>
            </a:r>
          </a:p>
          <a:p>
            <a:endParaRPr lang="en-US" dirty="0"/>
          </a:p>
          <a:p>
            <a:r>
              <a:rPr lang="en-US" dirty="0" smtClean="0">
                <a:solidFill>
                  <a:srgbClr val="0000FF"/>
                </a:solidFill>
              </a:rPr>
              <a:t>Page table </a:t>
            </a:r>
            <a:r>
              <a:rPr lang="en-US" dirty="0" smtClean="0"/>
              <a:t>(mapping function)</a:t>
            </a:r>
          </a:p>
          <a:p>
            <a:endParaRPr lang="en-US" dirty="0"/>
          </a:p>
          <a:p>
            <a:r>
              <a:rPr lang="en-US" dirty="0" smtClean="0">
                <a:solidFill>
                  <a:srgbClr val="0000FF"/>
                </a:solidFill>
              </a:rPr>
              <a:t>Page fault</a:t>
            </a:r>
          </a:p>
          <a:p>
            <a:endParaRPr lang="en-US" dirty="0"/>
          </a:p>
          <a:p>
            <a:r>
              <a:rPr lang="en-US" dirty="0" smtClean="0"/>
              <a:t>Present/absent bit</a:t>
            </a:r>
          </a:p>
          <a:p>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66</a:t>
            </a:fld>
            <a:endParaRPr lang="en-US"/>
          </a:p>
        </p:txBody>
      </p:sp>
      <p:sp>
        <p:nvSpPr>
          <p:cNvPr id="6" name="Title 5"/>
          <p:cNvSpPr>
            <a:spLocks noGrp="1"/>
          </p:cNvSpPr>
          <p:nvPr>
            <p:ph type="title"/>
          </p:nvPr>
        </p:nvSpPr>
        <p:spPr>
          <a:xfrm>
            <a:off x="457200" y="580741"/>
            <a:ext cx="8229600" cy="621526"/>
          </a:xfrm>
        </p:spPr>
        <p:txBody>
          <a:bodyPr/>
          <a:lstStyle/>
          <a:p>
            <a:r>
              <a:rPr lang="en-US" dirty="0"/>
              <a:t>Paging (2)</a:t>
            </a:r>
            <a:br>
              <a:rPr lang="en-US" dirty="0"/>
            </a:br>
            <a:endParaRPr lang="en-US" dirty="0"/>
          </a:p>
        </p:txBody>
      </p:sp>
      <p:pic>
        <p:nvPicPr>
          <p:cNvPr id="8" name="Picture 6" descr="D:\b\b4\IBM\03-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917" y="1202267"/>
            <a:ext cx="3073021" cy="434445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2"/>
          <p:cNvSpPr>
            <a:spLocks noChangeArrowheads="1"/>
          </p:cNvSpPr>
          <p:nvPr/>
        </p:nvSpPr>
        <p:spPr bwMode="auto">
          <a:xfrm>
            <a:off x="661988" y="5648325"/>
            <a:ext cx="7869237" cy="946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3-9. Relation between virtual addresses and physical memory addresses given by page table. </a:t>
            </a:r>
          </a:p>
        </p:txBody>
      </p:sp>
    </p:spTree>
    <p:extLst>
      <p:ext uri="{BB962C8B-B14F-4D97-AF65-F5344CB8AC3E}">
        <p14:creationId xmlns:p14="http://schemas.microsoft.com/office/powerpoint/2010/main" val="1439942346"/>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67</a:t>
            </a:fld>
            <a:endParaRPr lang="en-US"/>
          </a:p>
        </p:txBody>
      </p:sp>
      <p:sp>
        <p:nvSpPr>
          <p:cNvPr id="6" name="Title 5"/>
          <p:cNvSpPr>
            <a:spLocks noGrp="1"/>
          </p:cNvSpPr>
          <p:nvPr>
            <p:ph type="title"/>
          </p:nvPr>
        </p:nvSpPr>
        <p:spPr>
          <a:xfrm>
            <a:off x="457200" y="437523"/>
            <a:ext cx="8229600" cy="774695"/>
          </a:xfrm>
        </p:spPr>
        <p:txBody>
          <a:bodyPr/>
          <a:lstStyle/>
          <a:p>
            <a:r>
              <a:rPr lang="en-US" dirty="0"/>
              <a:t>Paging (3)</a:t>
            </a:r>
            <a:br>
              <a:rPr lang="en-US" dirty="0"/>
            </a:br>
            <a:endParaRPr lang="en-US" dirty="0"/>
          </a:p>
        </p:txBody>
      </p:sp>
      <p:pic>
        <p:nvPicPr>
          <p:cNvPr id="7" name="Picture 6" descr="D:\b\b4\IBM\03-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030" y="1047078"/>
            <a:ext cx="4133850" cy="456565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981075" y="5729288"/>
            <a:ext cx="7239000" cy="627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3-10. The internal operation of the MMU with 16 4-KB pages.</a:t>
            </a:r>
          </a:p>
        </p:txBody>
      </p:sp>
      <p:sp>
        <p:nvSpPr>
          <p:cNvPr id="2" name="TextBox 1"/>
          <p:cNvSpPr txBox="1"/>
          <p:nvPr/>
        </p:nvSpPr>
        <p:spPr>
          <a:xfrm>
            <a:off x="6019800" y="1862668"/>
            <a:ext cx="2785533" cy="2585323"/>
          </a:xfrm>
          <a:prstGeom prst="rect">
            <a:avLst/>
          </a:prstGeom>
          <a:noFill/>
        </p:spPr>
        <p:txBody>
          <a:bodyPr wrap="square" rtlCol="0">
            <a:spAutoFit/>
          </a:bodyPr>
          <a:lstStyle/>
          <a:p>
            <a:r>
              <a:rPr lang="en-US" dirty="0" smtClean="0"/>
              <a:t>64KB of virtual address space (16 4KB pages) mapped onto 32KB of physical memory</a:t>
            </a:r>
          </a:p>
          <a:p>
            <a:endParaRPr lang="en-US" dirty="0" smtClean="0"/>
          </a:p>
          <a:p>
            <a:r>
              <a:rPr lang="en-US" dirty="0" smtClean="0"/>
              <a:t>Page number used as an index into the page table (mapping function)</a:t>
            </a:r>
            <a:endParaRPr lang="en-US" dirty="0"/>
          </a:p>
          <a:p>
            <a:endParaRPr lang="en-US" dirty="0"/>
          </a:p>
        </p:txBody>
      </p:sp>
    </p:spTree>
    <p:extLst>
      <p:ext uri="{BB962C8B-B14F-4D97-AF65-F5344CB8AC3E}">
        <p14:creationId xmlns:p14="http://schemas.microsoft.com/office/powerpoint/2010/main" val="529401497"/>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B48A1-B5F2-D944-9563-BD7B04ADBA09}" type="slidenum">
              <a:rPr lang="en-US" smtClean="0"/>
              <a:t>68</a:t>
            </a:fld>
            <a:endParaRPr lang="en-US"/>
          </a:p>
        </p:txBody>
      </p:sp>
      <p:pic>
        <p:nvPicPr>
          <p:cNvPr id="5" name="Picture 6" descr="D:\b\b4\IBM\03-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617" y="1278467"/>
            <a:ext cx="3073021" cy="434445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descr="D:\b\b4\IBM\03-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5" y="1057275"/>
            <a:ext cx="4133850" cy="45656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262105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Paging implementation issues:</a:t>
            </a:r>
          </a:p>
          <a:p>
            <a:endParaRPr lang="en-US" dirty="0" smtClean="0"/>
          </a:p>
          <a:p>
            <a:r>
              <a:rPr lang="en-US" dirty="0" smtClean="0">
                <a:solidFill>
                  <a:srgbClr val="FF0000"/>
                </a:solidFill>
              </a:rPr>
              <a:t>Virtual </a:t>
            </a:r>
            <a:r>
              <a:rPr lang="en-US" dirty="0">
                <a:solidFill>
                  <a:srgbClr val="FF0000"/>
                </a:solidFill>
              </a:rPr>
              <a:t>address to physical </a:t>
            </a:r>
            <a:r>
              <a:rPr lang="en-US" dirty="0" smtClean="0">
                <a:solidFill>
                  <a:srgbClr val="FF0000"/>
                </a:solidFill>
              </a:rPr>
              <a:t>address mapping </a:t>
            </a:r>
            <a:r>
              <a:rPr lang="en-US" dirty="0">
                <a:solidFill>
                  <a:srgbClr val="FF0000"/>
                </a:solidFill>
              </a:rPr>
              <a:t>must be </a:t>
            </a:r>
            <a:r>
              <a:rPr lang="en-US" dirty="0" smtClean="0">
                <a:solidFill>
                  <a:srgbClr val="FF0000"/>
                </a:solidFill>
              </a:rPr>
              <a:t>fast</a:t>
            </a:r>
          </a:p>
          <a:p>
            <a:pPr lvl="1"/>
            <a:r>
              <a:rPr lang="en-US" dirty="0" smtClean="0"/>
              <a:t>Must be done every memory reference</a:t>
            </a:r>
          </a:p>
          <a:p>
            <a:pPr lvl="1"/>
            <a:endParaRPr lang="en-US" dirty="0"/>
          </a:p>
          <a:p>
            <a:r>
              <a:rPr lang="en-US" dirty="0">
                <a:solidFill>
                  <a:srgbClr val="FF0000"/>
                </a:solidFill>
              </a:rPr>
              <a:t>If </a:t>
            </a:r>
            <a:r>
              <a:rPr lang="en-US" dirty="0" smtClean="0">
                <a:solidFill>
                  <a:srgbClr val="FF0000"/>
                </a:solidFill>
              </a:rPr>
              <a:t>virtual </a:t>
            </a:r>
            <a:r>
              <a:rPr lang="en-US" dirty="0">
                <a:solidFill>
                  <a:srgbClr val="FF0000"/>
                </a:solidFill>
              </a:rPr>
              <a:t>address space is large, the page table will be </a:t>
            </a:r>
            <a:r>
              <a:rPr lang="en-US" dirty="0" smtClean="0">
                <a:solidFill>
                  <a:srgbClr val="FF0000"/>
                </a:solidFill>
              </a:rPr>
              <a:t>large</a:t>
            </a:r>
          </a:p>
          <a:p>
            <a:pPr lvl="1"/>
            <a:r>
              <a:rPr lang="en-US" dirty="0" smtClean="0"/>
              <a:t>With 4KB page size, 32-bit address -&gt; how many pages, </a:t>
            </a:r>
          </a:p>
          <a:p>
            <a:pPr lvl="1"/>
            <a:r>
              <a:rPr lang="en-US" dirty="0"/>
              <a:t>With 4KB page size, 64-bit </a:t>
            </a:r>
            <a:r>
              <a:rPr lang="en-US" dirty="0" smtClean="0"/>
              <a:t>address </a:t>
            </a:r>
            <a:r>
              <a:rPr lang="en-US" dirty="0"/>
              <a:t>-&gt; how many pages, </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69</a:t>
            </a:fld>
            <a:endParaRPr lang="en-US"/>
          </a:p>
        </p:txBody>
      </p:sp>
    </p:spTree>
    <p:extLst>
      <p:ext uri="{BB962C8B-B14F-4D97-AF65-F5344CB8AC3E}">
        <p14:creationId xmlns:p14="http://schemas.microsoft.com/office/powerpoint/2010/main" val="205097800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50000"/>
              </a:lnSpc>
            </a:pPr>
            <a:r>
              <a:rPr lang="en-US" dirty="0"/>
              <a:t>A</a:t>
            </a:r>
            <a:r>
              <a:rPr lang="en-US" dirty="0" smtClean="0"/>
              <a:t> </a:t>
            </a:r>
            <a:r>
              <a:rPr lang="en-US" dirty="0"/>
              <a:t>top-down </a:t>
            </a:r>
            <a:r>
              <a:rPr lang="en-US" dirty="0" smtClean="0"/>
              <a:t>view: OS </a:t>
            </a:r>
            <a:r>
              <a:rPr lang="en-US" dirty="0"/>
              <a:t>as </a:t>
            </a:r>
            <a:r>
              <a:rPr lang="en-US" dirty="0" smtClean="0"/>
              <a:t>providing abstractions</a:t>
            </a:r>
          </a:p>
          <a:p>
            <a:pPr>
              <a:lnSpc>
                <a:spcPct val="150000"/>
              </a:lnSpc>
            </a:pPr>
            <a:r>
              <a:rPr lang="en-US" dirty="0" smtClean="0"/>
              <a:t>A bottom</a:t>
            </a:r>
            <a:r>
              <a:rPr lang="en-US" dirty="0"/>
              <a:t>-</a:t>
            </a:r>
            <a:r>
              <a:rPr lang="en-US" dirty="0" smtClean="0"/>
              <a:t>up</a:t>
            </a:r>
            <a:r>
              <a:rPr lang="en-US" dirty="0"/>
              <a:t> </a:t>
            </a:r>
            <a:r>
              <a:rPr lang="en-US" dirty="0" smtClean="0"/>
              <a:t>view: OS manages </a:t>
            </a:r>
            <a:r>
              <a:rPr lang="en-US" dirty="0"/>
              <a:t>all the pieces of </a:t>
            </a:r>
            <a:r>
              <a:rPr lang="en-US" dirty="0" smtClean="0"/>
              <a:t>resources</a:t>
            </a:r>
          </a:p>
          <a:p>
            <a:pPr lvl="1">
              <a:lnSpc>
                <a:spcPct val="150000"/>
              </a:lnSpc>
            </a:pPr>
            <a:r>
              <a:rPr lang="en-US" dirty="0" smtClean="0"/>
              <a:t>Processors</a:t>
            </a:r>
            <a:r>
              <a:rPr lang="en-US" dirty="0"/>
              <a:t>, memories, timers, disks, </a:t>
            </a:r>
            <a:r>
              <a:rPr lang="en-US" dirty="0" smtClean="0"/>
              <a:t>networks, </a:t>
            </a:r>
            <a:r>
              <a:rPr lang="en-US" dirty="0"/>
              <a:t>printers, </a:t>
            </a:r>
            <a:r>
              <a:rPr lang="en-US" dirty="0" smtClean="0"/>
              <a:t>etc.</a:t>
            </a:r>
          </a:p>
          <a:p>
            <a:pPr lvl="1">
              <a:lnSpc>
                <a:spcPct val="150000"/>
              </a:lnSpc>
            </a:pPr>
            <a:r>
              <a:rPr lang="en-US" dirty="0" smtClean="0">
                <a:solidFill>
                  <a:srgbClr val="0000FF"/>
                </a:solidFill>
              </a:rPr>
              <a:t>Provide an </a:t>
            </a:r>
            <a:r>
              <a:rPr lang="en-US" dirty="0">
                <a:solidFill>
                  <a:srgbClr val="0000FF"/>
                </a:solidFill>
              </a:rPr>
              <a:t>orderly and controlled </a:t>
            </a:r>
            <a:r>
              <a:rPr lang="en-US" dirty="0" smtClean="0">
                <a:solidFill>
                  <a:srgbClr val="0000FF"/>
                </a:solidFill>
              </a:rPr>
              <a:t>allocation for competing apps</a:t>
            </a:r>
          </a:p>
          <a:p>
            <a:pPr lvl="1">
              <a:lnSpc>
                <a:spcPct val="150000"/>
              </a:lnSpc>
            </a:pPr>
            <a:r>
              <a:rPr lang="en-US" dirty="0" smtClean="0"/>
              <a:t>E.g. a printer shared by multiple programs</a:t>
            </a:r>
          </a:p>
          <a:p>
            <a:pPr lvl="1">
              <a:lnSpc>
                <a:spcPct val="150000"/>
              </a:lnSpc>
            </a:pPr>
            <a:r>
              <a:rPr lang="en-US" dirty="0" smtClean="0"/>
              <a:t>E.g. memory and disks shared by multiple users</a:t>
            </a:r>
          </a:p>
          <a:p>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12/4/18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7</a:t>
            </a:fld>
            <a:endParaRPr lang="en-US"/>
          </a:p>
        </p:txBody>
      </p:sp>
      <p:sp>
        <p:nvSpPr>
          <p:cNvPr id="5" name="Title 4"/>
          <p:cNvSpPr>
            <a:spLocks noGrp="1"/>
          </p:cNvSpPr>
          <p:nvPr>
            <p:ph type="title"/>
          </p:nvPr>
        </p:nvSpPr>
        <p:spPr/>
        <p:txBody>
          <a:bodyPr/>
          <a:lstStyle/>
          <a:p>
            <a:r>
              <a:rPr lang="en-US" dirty="0"/>
              <a:t>Operating System as a Resource Manager (1)</a:t>
            </a:r>
            <a:br>
              <a:rPr lang="en-US" dirty="0"/>
            </a:br>
            <a:endParaRPr lang="en-US" dirty="0"/>
          </a:p>
        </p:txBody>
      </p:sp>
    </p:spTree>
    <p:extLst>
      <p:ext uri="{BB962C8B-B14F-4D97-AF65-F5344CB8AC3E}">
        <p14:creationId xmlns:p14="http://schemas.microsoft.com/office/powerpoint/2010/main" val="1227546131"/>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Questions?</a:t>
            </a:r>
          </a:p>
          <a:p>
            <a:endParaRPr lang="en-US" dirty="0"/>
          </a:p>
          <a:p>
            <a:r>
              <a:rPr lang="en-US" dirty="0" smtClean="0">
                <a:solidFill>
                  <a:schemeClr val="bg1">
                    <a:lumMod val="75000"/>
                  </a:schemeClr>
                </a:solidFill>
              </a:rPr>
              <a:t>Virtual </a:t>
            </a:r>
            <a:r>
              <a:rPr lang="en-US" dirty="0">
                <a:solidFill>
                  <a:schemeClr val="bg1">
                    <a:lumMod val="75000"/>
                  </a:schemeClr>
                </a:solidFill>
              </a:rPr>
              <a:t>Memory</a:t>
            </a:r>
          </a:p>
          <a:p>
            <a:pPr lvl="1"/>
            <a:r>
              <a:rPr lang="en-US" dirty="0" smtClean="0">
                <a:solidFill>
                  <a:schemeClr val="bg1">
                    <a:lumMod val="75000"/>
                  </a:schemeClr>
                </a:solidFill>
              </a:rPr>
              <a:t>Paging, Page </a:t>
            </a:r>
            <a:r>
              <a:rPr lang="en-US" dirty="0">
                <a:solidFill>
                  <a:schemeClr val="bg1">
                    <a:lumMod val="75000"/>
                  </a:schemeClr>
                </a:solidFill>
              </a:rPr>
              <a:t>tables</a:t>
            </a:r>
          </a:p>
          <a:p>
            <a:pPr lvl="1"/>
            <a:r>
              <a:rPr lang="en-US" dirty="0">
                <a:solidFill>
                  <a:schemeClr val="bg1">
                    <a:lumMod val="75000"/>
                  </a:schemeClr>
                </a:solidFill>
              </a:rPr>
              <a:t>Speeding up paging</a:t>
            </a:r>
          </a:p>
          <a:p>
            <a:pPr lvl="1"/>
            <a:r>
              <a:rPr lang="en-US" dirty="0">
                <a:solidFill>
                  <a:schemeClr val="bg1">
                    <a:lumMod val="75000"/>
                  </a:schemeClr>
                </a:solidFill>
              </a:rPr>
              <a:t>Page tables for large memories</a:t>
            </a:r>
          </a:p>
          <a:p>
            <a:r>
              <a:rPr lang="en-US" dirty="0"/>
              <a:t>Page Replacement Algorithms</a:t>
            </a:r>
          </a:p>
          <a:p>
            <a:pPr lvl="1"/>
            <a:r>
              <a:rPr lang="en-US" dirty="0"/>
              <a:t>Optimal algorithm</a:t>
            </a:r>
          </a:p>
          <a:p>
            <a:pPr lvl="1"/>
            <a:r>
              <a:rPr lang="en-US" dirty="0"/>
              <a:t>NRU, FIFO, Second-chance algorithms</a:t>
            </a:r>
          </a:p>
          <a:p>
            <a:pPr lvl="1"/>
            <a:r>
              <a:rPr lang="en-US" dirty="0"/>
              <a:t>Clock, LRU, Aging algorithms</a:t>
            </a:r>
          </a:p>
          <a:p>
            <a:pPr lvl="1"/>
            <a:r>
              <a:rPr lang="en-US" dirty="0"/>
              <a:t>Working </a:t>
            </a:r>
            <a:r>
              <a:rPr lang="en-US" dirty="0" smtClean="0"/>
              <a:t>set</a:t>
            </a:r>
            <a:endParaRPr lang="en-US" dirty="0"/>
          </a:p>
          <a:p>
            <a:pPr lvl="1"/>
            <a:r>
              <a:rPr lang="en-US" dirty="0" smtClean="0"/>
              <a:t>Summary</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70</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943865324"/>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229600" cy="4853764"/>
          </a:xfrm>
        </p:spPr>
        <p:txBody>
          <a:bodyPr/>
          <a:lstStyle/>
          <a:p>
            <a:r>
              <a:rPr lang="en-US" dirty="0" smtClean="0"/>
              <a:t>When a page fault occurs, if page frames full, OS needs to choose a page to evict to make room</a:t>
            </a:r>
          </a:p>
          <a:p>
            <a:pPr lvl="1"/>
            <a:r>
              <a:rPr lang="en-US" dirty="0" smtClean="0"/>
              <a:t>Similar to cache line replacement</a:t>
            </a:r>
          </a:p>
          <a:p>
            <a:pPr lvl="1"/>
            <a:r>
              <a:rPr lang="en-US" dirty="0" smtClean="0"/>
              <a:t>Different in how fast they require</a:t>
            </a:r>
          </a:p>
          <a:p>
            <a:pPr lvl="1"/>
            <a:endParaRPr lang="en-US" dirty="0"/>
          </a:p>
          <a:p>
            <a:r>
              <a:rPr lang="en-US" dirty="0" smtClean="0"/>
              <a:t>If the evicted page is </a:t>
            </a:r>
            <a:r>
              <a:rPr lang="en-US" dirty="0" smtClean="0">
                <a:solidFill>
                  <a:srgbClr val="FF0000"/>
                </a:solidFill>
              </a:rPr>
              <a:t>dirty</a:t>
            </a:r>
            <a:r>
              <a:rPr lang="en-US" dirty="0" smtClean="0"/>
              <a:t>, it needs to be </a:t>
            </a:r>
            <a:r>
              <a:rPr lang="en-US" dirty="0" smtClean="0">
                <a:solidFill>
                  <a:srgbClr val="FF0000"/>
                </a:solidFill>
              </a:rPr>
              <a:t>written back</a:t>
            </a:r>
            <a:r>
              <a:rPr lang="en-US" dirty="0" smtClean="0"/>
              <a:t> to disk</a:t>
            </a:r>
          </a:p>
          <a:p>
            <a:pPr lvl="1"/>
            <a:r>
              <a:rPr lang="en-US" dirty="0" smtClean="0"/>
              <a:t>If clean, no rewrite needed</a:t>
            </a:r>
          </a:p>
          <a:p>
            <a:pPr lvl="1"/>
            <a:endParaRPr lang="en-US" dirty="0"/>
          </a:p>
          <a:p>
            <a:r>
              <a:rPr lang="en-US" dirty="0" smtClean="0"/>
              <a:t>Naïve random algorithm possible, but we can do a better job!</a:t>
            </a:r>
            <a:endParaRPr lang="en-US" dirty="0"/>
          </a:p>
          <a:p>
            <a:endParaRPr lang="en-US" dirty="0"/>
          </a:p>
          <a:p>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71</a:t>
            </a:fld>
            <a:endParaRPr lang="en-US"/>
          </a:p>
        </p:txBody>
      </p:sp>
      <p:sp>
        <p:nvSpPr>
          <p:cNvPr id="6" name="Title 5"/>
          <p:cNvSpPr>
            <a:spLocks noGrp="1"/>
          </p:cNvSpPr>
          <p:nvPr>
            <p:ph type="title"/>
          </p:nvPr>
        </p:nvSpPr>
        <p:spPr/>
        <p:txBody>
          <a:bodyPr/>
          <a:lstStyle/>
          <a:p>
            <a:r>
              <a:rPr lang="en-US" dirty="0"/>
              <a:t>Page Replacement Algorithms</a:t>
            </a:r>
            <a:br>
              <a:rPr lang="en-US" dirty="0"/>
            </a:br>
            <a:endParaRPr lang="en-US" dirty="0"/>
          </a:p>
        </p:txBody>
      </p:sp>
    </p:spTree>
    <p:extLst>
      <p:ext uri="{BB962C8B-B14F-4D97-AF65-F5344CB8AC3E}">
        <p14:creationId xmlns:p14="http://schemas.microsoft.com/office/powerpoint/2010/main" val="82800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blinds(horizontal)">
                                      <p:cBhvr>
                                        <p:cTn id="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Best possible algorithm is to pick the page who has the </a:t>
            </a:r>
            <a:r>
              <a:rPr lang="en-US" dirty="0" smtClean="0">
                <a:solidFill>
                  <a:srgbClr val="0000FF"/>
                </a:solidFill>
              </a:rPr>
              <a:t>furthest distance to be accessed </a:t>
            </a:r>
            <a:r>
              <a:rPr lang="en-US" dirty="0" smtClean="0"/>
              <a:t>again</a:t>
            </a:r>
          </a:p>
          <a:p>
            <a:pPr lvl="1"/>
            <a:r>
              <a:rPr lang="en-US" dirty="0" smtClean="0"/>
              <a:t>E.g. if pages A, B, C, D in memory, E is referenced and needs to replace a page, with future accesses A, C, D, B, C, …Which one to be picked?</a:t>
            </a:r>
          </a:p>
          <a:p>
            <a:pPr lvl="1"/>
            <a:r>
              <a:rPr lang="en-US" dirty="0" smtClean="0"/>
              <a:t>B</a:t>
            </a:r>
          </a:p>
          <a:p>
            <a:endParaRPr lang="en-US" dirty="0"/>
          </a:p>
          <a:p>
            <a:r>
              <a:rPr lang="en-US" dirty="0" smtClean="0"/>
              <a:t>Impossible to implement though, need a magic fortune teller!</a:t>
            </a:r>
          </a:p>
          <a:p>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72</a:t>
            </a:fld>
            <a:endParaRPr lang="en-US"/>
          </a:p>
        </p:txBody>
      </p:sp>
      <p:sp>
        <p:nvSpPr>
          <p:cNvPr id="6" name="Title 5"/>
          <p:cNvSpPr>
            <a:spLocks noGrp="1"/>
          </p:cNvSpPr>
          <p:nvPr>
            <p:ph type="title"/>
          </p:nvPr>
        </p:nvSpPr>
        <p:spPr/>
        <p:txBody>
          <a:bodyPr/>
          <a:lstStyle/>
          <a:p>
            <a:r>
              <a:rPr lang="en-US" dirty="0" smtClean="0"/>
              <a:t>Optimal Page Replacement Algorithm (OPT)</a:t>
            </a:r>
            <a:endParaRPr lang="en-US" dirty="0"/>
          </a:p>
        </p:txBody>
      </p:sp>
    </p:spTree>
    <p:extLst>
      <p:ext uri="{BB962C8B-B14F-4D97-AF65-F5344CB8AC3E}">
        <p14:creationId xmlns:p14="http://schemas.microsoft.com/office/powerpoint/2010/main" val="536311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5"/>
            <a:ext cx="8229600" cy="5028843"/>
          </a:xfrm>
        </p:spPr>
        <p:txBody>
          <a:bodyPr>
            <a:normAutofit/>
          </a:bodyPr>
          <a:lstStyle/>
          <a:p>
            <a:r>
              <a:rPr lang="en-US" dirty="0" smtClean="0"/>
              <a:t>Associate two bits for each page</a:t>
            </a:r>
          </a:p>
          <a:p>
            <a:pPr lvl="1"/>
            <a:r>
              <a:rPr lang="en-US" dirty="0" smtClean="0">
                <a:solidFill>
                  <a:srgbClr val="0000FF"/>
                </a:solidFill>
              </a:rPr>
              <a:t>R: reference bit</a:t>
            </a:r>
            <a:r>
              <a:rPr lang="en-US" dirty="0" smtClean="0"/>
              <a:t>, set when referenced (read/written)</a:t>
            </a:r>
          </a:p>
          <a:p>
            <a:pPr lvl="1"/>
            <a:r>
              <a:rPr lang="en-US" dirty="0" smtClean="0">
                <a:solidFill>
                  <a:srgbClr val="0000FF"/>
                </a:solidFill>
              </a:rPr>
              <a:t>M: modified bit</a:t>
            </a:r>
            <a:r>
              <a:rPr lang="en-US" dirty="0" smtClean="0"/>
              <a:t>, set when written</a:t>
            </a:r>
            <a:endParaRPr lang="en-US" dirty="0"/>
          </a:p>
          <a:p>
            <a:r>
              <a:rPr lang="en-US" dirty="0" smtClean="0"/>
              <a:t>OS classifies into 4 classes and </a:t>
            </a:r>
            <a:r>
              <a:rPr lang="en-US" dirty="0" smtClean="0">
                <a:solidFill>
                  <a:srgbClr val="0000FF"/>
                </a:solidFill>
              </a:rPr>
              <a:t>NRU picks a random page from the lowest-numbered nonempty class</a:t>
            </a:r>
            <a:r>
              <a:rPr lang="en-US" dirty="0" smtClean="0"/>
              <a:t> (higher priority to stay with reuse)</a:t>
            </a:r>
          </a:p>
          <a:p>
            <a:pPr lvl="1"/>
            <a:r>
              <a:rPr lang="en-US" dirty="0" smtClean="0"/>
              <a:t>Class 0: not referenced, not modified</a:t>
            </a:r>
          </a:p>
          <a:p>
            <a:pPr lvl="1"/>
            <a:r>
              <a:rPr lang="en-US" dirty="0" smtClean="0"/>
              <a:t>Class 1: </a:t>
            </a:r>
            <a:r>
              <a:rPr lang="en-US" dirty="0"/>
              <a:t>not referenced, </a:t>
            </a:r>
            <a:r>
              <a:rPr lang="en-US" dirty="0" smtClean="0"/>
              <a:t>modified</a:t>
            </a:r>
            <a:endParaRPr lang="en-US" dirty="0"/>
          </a:p>
          <a:p>
            <a:pPr lvl="1"/>
            <a:r>
              <a:rPr lang="en-US" dirty="0"/>
              <a:t>Class </a:t>
            </a:r>
            <a:r>
              <a:rPr lang="en-US" dirty="0" smtClean="0"/>
              <a:t>2: referenced</a:t>
            </a:r>
            <a:r>
              <a:rPr lang="en-US" dirty="0"/>
              <a:t>, </a:t>
            </a:r>
            <a:r>
              <a:rPr lang="en-US" dirty="0" smtClean="0"/>
              <a:t>not modified</a:t>
            </a:r>
            <a:endParaRPr lang="en-US" dirty="0"/>
          </a:p>
          <a:p>
            <a:pPr lvl="1"/>
            <a:r>
              <a:rPr lang="en-US" dirty="0"/>
              <a:t>Class </a:t>
            </a:r>
            <a:r>
              <a:rPr lang="en-US" dirty="0" smtClean="0"/>
              <a:t>3: referenced</a:t>
            </a:r>
            <a:r>
              <a:rPr lang="en-US" dirty="0"/>
              <a:t>, modified</a:t>
            </a:r>
          </a:p>
          <a:p>
            <a:pPr lvl="1"/>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73</a:t>
            </a:fld>
            <a:endParaRPr lang="en-US"/>
          </a:p>
        </p:txBody>
      </p:sp>
      <p:sp>
        <p:nvSpPr>
          <p:cNvPr id="6" name="Title 5"/>
          <p:cNvSpPr>
            <a:spLocks noGrp="1"/>
          </p:cNvSpPr>
          <p:nvPr>
            <p:ph type="title"/>
          </p:nvPr>
        </p:nvSpPr>
        <p:spPr/>
        <p:txBody>
          <a:bodyPr/>
          <a:lstStyle/>
          <a:p>
            <a:r>
              <a:rPr lang="en-US" dirty="0" smtClean="0"/>
              <a:t>Not Recently Used (NRU)</a:t>
            </a:r>
            <a:endParaRPr lang="en-US" dirty="0"/>
          </a:p>
        </p:txBody>
      </p:sp>
    </p:spTree>
    <p:extLst>
      <p:ext uri="{BB962C8B-B14F-4D97-AF65-F5344CB8AC3E}">
        <p14:creationId xmlns:p14="http://schemas.microsoft.com/office/powerpoint/2010/main" val="795791307"/>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FIFO picks the </a:t>
            </a:r>
            <a:r>
              <a:rPr lang="en-US" dirty="0" smtClean="0">
                <a:solidFill>
                  <a:srgbClr val="0000FF"/>
                </a:solidFill>
              </a:rPr>
              <a:t>oldest page </a:t>
            </a:r>
            <a:r>
              <a:rPr lang="en-US" dirty="0" smtClean="0"/>
              <a:t>as the victim page to be replaced</a:t>
            </a:r>
          </a:p>
          <a:p>
            <a:endParaRPr lang="en-US" dirty="0"/>
          </a:p>
          <a:p>
            <a:r>
              <a:rPr lang="en-US" dirty="0" smtClean="0"/>
              <a:t>Low-overhead, little book-keeping, easy to implement (FIFO queue)</a:t>
            </a:r>
          </a:p>
          <a:p>
            <a:endParaRPr lang="en-US" dirty="0"/>
          </a:p>
          <a:p>
            <a:r>
              <a:rPr lang="en-US" dirty="0" smtClean="0"/>
              <a:t>Issue: ?</a:t>
            </a:r>
          </a:p>
          <a:p>
            <a:pPr lvl="1"/>
            <a:r>
              <a:rPr lang="en-US" dirty="0" smtClean="0">
                <a:solidFill>
                  <a:srgbClr val="FF0000"/>
                </a:solidFill>
              </a:rPr>
              <a:t>heavily-used early arrival page can be replaced</a:t>
            </a:r>
            <a:endParaRPr lang="en-US" dirty="0">
              <a:solidFill>
                <a:srgbClr val="FF000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74</a:t>
            </a:fld>
            <a:endParaRPr lang="en-US"/>
          </a:p>
        </p:txBody>
      </p:sp>
      <p:sp>
        <p:nvSpPr>
          <p:cNvPr id="6" name="Title 5"/>
          <p:cNvSpPr>
            <a:spLocks noGrp="1"/>
          </p:cNvSpPr>
          <p:nvPr>
            <p:ph type="title"/>
          </p:nvPr>
        </p:nvSpPr>
        <p:spPr/>
        <p:txBody>
          <a:bodyPr/>
          <a:lstStyle/>
          <a:p>
            <a:r>
              <a:rPr lang="en-US" dirty="0" smtClean="0"/>
              <a:t>First-In First-Out (FIFO)</a:t>
            </a:r>
            <a:endParaRPr lang="en-US" dirty="0"/>
          </a:p>
        </p:txBody>
      </p:sp>
    </p:spTree>
    <p:extLst>
      <p:ext uri="{BB962C8B-B14F-4D97-AF65-F5344CB8AC3E}">
        <p14:creationId xmlns:p14="http://schemas.microsoft.com/office/powerpoint/2010/main" val="743758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01758"/>
            <a:ext cx="8229600" cy="802599"/>
          </a:xfrm>
        </p:spPr>
        <p:txBody>
          <a:bodyPr>
            <a:normAutofit lnSpcReduction="10000"/>
          </a:bodyPr>
          <a:lstStyle/>
          <a:p>
            <a:r>
              <a:rPr lang="en-US" dirty="0" smtClean="0"/>
              <a:t>Follows FIFO, but </a:t>
            </a:r>
            <a:r>
              <a:rPr lang="en-US" dirty="0" smtClean="0">
                <a:solidFill>
                  <a:srgbClr val="0000FF"/>
                </a:solidFill>
              </a:rPr>
              <a:t>check R bit</a:t>
            </a:r>
            <a:r>
              <a:rPr lang="en-US" dirty="0" smtClean="0"/>
              <a:t>; if 0, replaced; if 1, clear R bit and put into the end of the queue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75</a:t>
            </a:fld>
            <a:endParaRPr lang="en-US"/>
          </a:p>
        </p:txBody>
      </p:sp>
      <p:sp>
        <p:nvSpPr>
          <p:cNvPr id="6" name="Title 5"/>
          <p:cNvSpPr>
            <a:spLocks noGrp="1"/>
          </p:cNvSpPr>
          <p:nvPr>
            <p:ph type="title"/>
          </p:nvPr>
        </p:nvSpPr>
        <p:spPr>
          <a:xfrm>
            <a:off x="457200" y="780232"/>
            <a:ext cx="8229600" cy="621526"/>
          </a:xfrm>
        </p:spPr>
        <p:txBody>
          <a:bodyPr/>
          <a:lstStyle/>
          <a:p>
            <a:r>
              <a:rPr lang="en-US" dirty="0"/>
              <a:t>Second Chance Algorithm</a:t>
            </a:r>
            <a:br>
              <a:rPr lang="en-US" dirty="0"/>
            </a:br>
            <a:endParaRPr lang="en-US" dirty="0"/>
          </a:p>
        </p:txBody>
      </p:sp>
      <p:pic>
        <p:nvPicPr>
          <p:cNvPr id="7" name="Picture 6" descr="D:\b\b4\IBM\03-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3" y="2511199"/>
            <a:ext cx="7616825" cy="26130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124223"/>
            <a:ext cx="9026434" cy="15972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        Figure 3-15. Operation of second chance. </a:t>
            </a:r>
            <a:br>
              <a:rPr lang="en-US" sz="2000" dirty="0"/>
            </a:br>
            <a:r>
              <a:rPr lang="en-US" sz="2000" dirty="0"/>
              <a:t>(a) Pages sorted in FIFO order. </a:t>
            </a:r>
            <a:br>
              <a:rPr lang="en-US" sz="2000" dirty="0"/>
            </a:br>
            <a:r>
              <a:rPr lang="en-US" sz="2000" dirty="0"/>
              <a:t>(b) Page list if a page fault occurs at </a:t>
            </a:r>
            <a:r>
              <a:rPr lang="en-US" sz="2000" dirty="0">
                <a:solidFill>
                  <a:srgbClr val="FF0000"/>
                </a:solidFill>
              </a:rPr>
              <a:t>time 20</a:t>
            </a:r>
            <a:r>
              <a:rPr lang="en-US" sz="2000" dirty="0"/>
              <a:t> and A has its R bit set. The numbers above the pages are their load times.</a:t>
            </a:r>
          </a:p>
        </p:txBody>
      </p:sp>
    </p:spTree>
    <p:extLst>
      <p:ext uri="{BB962C8B-B14F-4D97-AF65-F5344CB8AC3E}">
        <p14:creationId xmlns:p14="http://schemas.microsoft.com/office/powerpoint/2010/main" val="1988014949"/>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76</a:t>
            </a:fld>
            <a:endParaRPr lang="en-US"/>
          </a:p>
        </p:txBody>
      </p:sp>
      <p:sp>
        <p:nvSpPr>
          <p:cNvPr id="6" name="Title 5"/>
          <p:cNvSpPr>
            <a:spLocks noGrp="1"/>
          </p:cNvSpPr>
          <p:nvPr>
            <p:ph type="title"/>
          </p:nvPr>
        </p:nvSpPr>
        <p:spPr/>
        <p:txBody>
          <a:bodyPr/>
          <a:lstStyle/>
          <a:p>
            <a:r>
              <a:rPr lang="en-US" dirty="0">
                <a:solidFill>
                  <a:srgbClr val="000000"/>
                </a:solidFill>
              </a:rPr>
              <a:t>The Clock Page Replacement Algorithm</a:t>
            </a:r>
          </a:p>
        </p:txBody>
      </p:sp>
      <p:pic>
        <p:nvPicPr>
          <p:cNvPr id="7" name="Picture 6" descr="D:\b\b4\IBM\03-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475" y="1735138"/>
            <a:ext cx="6343650" cy="32988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3-16. The clock page replacement algorithm.</a:t>
            </a:r>
          </a:p>
        </p:txBody>
      </p:sp>
    </p:spTree>
    <p:extLst>
      <p:ext uri="{BB962C8B-B14F-4D97-AF65-F5344CB8AC3E}">
        <p14:creationId xmlns:p14="http://schemas.microsoft.com/office/powerpoint/2010/main" val="401599718"/>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502586"/>
            <a:ext cx="8469087" cy="4783914"/>
          </a:xfrm>
        </p:spPr>
        <p:txBody>
          <a:bodyPr/>
          <a:lstStyle/>
          <a:p>
            <a:r>
              <a:rPr lang="en-US" dirty="0" smtClean="0"/>
              <a:t>LRU picks the page that has not been used for the longest time</a:t>
            </a:r>
          </a:p>
          <a:p>
            <a:endParaRPr lang="en-US" dirty="0"/>
          </a:p>
          <a:p>
            <a:r>
              <a:rPr lang="en-US" dirty="0" smtClean="0">
                <a:solidFill>
                  <a:srgbClr val="00B050"/>
                </a:solidFill>
              </a:rPr>
              <a:t>Good approximation of OPT</a:t>
            </a:r>
          </a:p>
          <a:p>
            <a:r>
              <a:rPr lang="en-US" dirty="0" smtClean="0"/>
              <a:t>Not cheap to implement though</a:t>
            </a:r>
          </a:p>
          <a:p>
            <a:pPr lvl="1"/>
            <a:r>
              <a:rPr lang="en-US" dirty="0" smtClean="0"/>
              <a:t>Needs a linked list and needs to </a:t>
            </a:r>
            <a:r>
              <a:rPr lang="en-US" dirty="0" smtClean="0">
                <a:solidFill>
                  <a:srgbClr val="FF0000"/>
                </a:solidFill>
              </a:rPr>
              <a:t>update this linked list on every memory reference</a:t>
            </a:r>
          </a:p>
          <a:p>
            <a:endParaRPr lang="en-US" dirty="0" smtClean="0"/>
          </a:p>
          <a:p>
            <a:r>
              <a:rPr lang="en-US" dirty="0" smtClean="0"/>
              <a:t>Hardware implementations</a:t>
            </a:r>
          </a:p>
          <a:p>
            <a:pPr lvl="1"/>
            <a:r>
              <a:rPr lang="en-US" dirty="0" smtClean="0"/>
              <a:t>With a counter incrementing after each instruction (“timer”); each page table entry stores a counter value, entry with lowest counter picked</a:t>
            </a:r>
          </a:p>
          <a:p>
            <a:pPr lvl="1"/>
            <a:endParaRPr lang="en-US" dirty="0"/>
          </a:p>
          <a:p>
            <a:pPr lvl="1"/>
            <a:r>
              <a:rPr lang="en-US" dirty="0" smtClean="0"/>
              <a:t>With a matrix of </a:t>
            </a:r>
            <a:r>
              <a:rPr lang="en-US" i="1" dirty="0" smtClean="0"/>
              <a:t>n x n </a:t>
            </a:r>
            <a:r>
              <a:rPr lang="en-US" dirty="0" smtClean="0"/>
              <a:t>bits, for n page frames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77</a:t>
            </a:fld>
            <a:endParaRPr lang="en-US"/>
          </a:p>
        </p:txBody>
      </p:sp>
      <p:sp>
        <p:nvSpPr>
          <p:cNvPr id="6" name="Title 5"/>
          <p:cNvSpPr>
            <a:spLocks noGrp="1"/>
          </p:cNvSpPr>
          <p:nvPr>
            <p:ph type="title"/>
          </p:nvPr>
        </p:nvSpPr>
        <p:spPr/>
        <p:txBody>
          <a:bodyPr/>
          <a:lstStyle/>
          <a:p>
            <a:r>
              <a:rPr lang="en-US" dirty="0" smtClean="0"/>
              <a:t>Least Recently Used (LRU) Algorithm (1)</a:t>
            </a:r>
            <a:endParaRPr lang="en-US" dirty="0"/>
          </a:p>
        </p:txBody>
      </p:sp>
    </p:spTree>
    <p:extLst>
      <p:ext uri="{BB962C8B-B14F-4D97-AF65-F5344CB8AC3E}">
        <p14:creationId xmlns:p14="http://schemas.microsoft.com/office/powerpoint/2010/main" val="134140269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24429"/>
            <a:ext cx="8229600" cy="4962071"/>
          </a:xfrm>
        </p:spPr>
        <p:txBody>
          <a:bodyPr/>
          <a:lstStyle/>
          <a:p>
            <a:r>
              <a:rPr lang="en-US" dirty="0" smtClean="0"/>
              <a:t>When page frame k referenced, row k sets to 1, col k sets to 0</a:t>
            </a:r>
          </a:p>
          <a:p>
            <a:r>
              <a:rPr lang="en-US" dirty="0" smtClean="0"/>
              <a:t>Row with lowest binary value picked</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78</a:t>
            </a:fld>
            <a:endParaRPr lang="en-US"/>
          </a:p>
        </p:txBody>
      </p:sp>
      <p:sp>
        <p:nvSpPr>
          <p:cNvPr id="6" name="Title 5"/>
          <p:cNvSpPr>
            <a:spLocks noGrp="1"/>
          </p:cNvSpPr>
          <p:nvPr>
            <p:ph type="title"/>
          </p:nvPr>
        </p:nvSpPr>
        <p:spPr>
          <a:xfrm>
            <a:off x="457200" y="702903"/>
            <a:ext cx="8229600" cy="621526"/>
          </a:xfrm>
        </p:spPr>
        <p:txBody>
          <a:bodyPr/>
          <a:lstStyle/>
          <a:p>
            <a:r>
              <a:rPr lang="en-US" dirty="0"/>
              <a:t>Least Recently Used (LRU) Algorithm </a:t>
            </a:r>
            <a:r>
              <a:rPr lang="en-US" dirty="0" smtClean="0"/>
              <a:t>(2)</a:t>
            </a:r>
            <a:endParaRPr lang="en-US" dirty="0"/>
          </a:p>
        </p:txBody>
      </p:sp>
      <p:pic>
        <p:nvPicPr>
          <p:cNvPr id="7" name="Picture 6" descr="D:\b\b4\IBM\03-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700" y="2356885"/>
            <a:ext cx="6387872" cy="344677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803657"/>
            <a:ext cx="9144000" cy="733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smtClean="0"/>
              <a:t>LRU </a:t>
            </a:r>
            <a:r>
              <a:rPr lang="en-US" sz="2000" dirty="0"/>
              <a:t>using a matrix when pages are referenced in the order 0, 1, 2, 3, 2, 1, 0, 3, 2, 3.</a:t>
            </a:r>
          </a:p>
        </p:txBody>
      </p:sp>
    </p:spTree>
    <p:extLst>
      <p:ext uri="{BB962C8B-B14F-4D97-AF65-F5344CB8AC3E}">
        <p14:creationId xmlns:p14="http://schemas.microsoft.com/office/powerpoint/2010/main" val="67178546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69126"/>
            <a:ext cx="8229600" cy="5143500"/>
          </a:xfrm>
        </p:spPr>
        <p:txBody>
          <a:bodyPr>
            <a:normAutofit/>
          </a:bodyPr>
          <a:lstStyle/>
          <a:p>
            <a:r>
              <a:rPr lang="en-US" sz="2000" dirty="0" smtClean="0"/>
              <a:t>Software counter associated with each page</a:t>
            </a:r>
          </a:p>
          <a:p>
            <a:r>
              <a:rPr lang="en-US" sz="2000" dirty="0" smtClean="0"/>
              <a:t>Counter shifted right 1 bit, and R bit added in to the leftmost, at each clock interrupt</a:t>
            </a:r>
          </a:p>
          <a:p>
            <a:pPr lvl="1"/>
            <a:r>
              <a:rPr lang="en-US" sz="1600" dirty="0" smtClean="0">
                <a:solidFill>
                  <a:srgbClr val="0000FF"/>
                </a:solidFill>
              </a:rPr>
              <a:t>Not exact LRU</a:t>
            </a:r>
            <a:r>
              <a:rPr lang="en-US" sz="1600" dirty="0" smtClean="0"/>
              <a:t>, e.g. pages 3 and 5 after not referenced a while</a:t>
            </a:r>
            <a:endParaRPr lang="en-US" sz="1600"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79</a:t>
            </a:fld>
            <a:endParaRPr lang="en-US"/>
          </a:p>
        </p:txBody>
      </p:sp>
      <p:sp>
        <p:nvSpPr>
          <p:cNvPr id="6" name="Title 5"/>
          <p:cNvSpPr>
            <a:spLocks noGrp="1"/>
          </p:cNvSpPr>
          <p:nvPr>
            <p:ph type="title"/>
          </p:nvPr>
        </p:nvSpPr>
        <p:spPr>
          <a:xfrm>
            <a:off x="457200" y="480787"/>
            <a:ext cx="8229600" cy="920972"/>
          </a:xfrm>
        </p:spPr>
        <p:txBody>
          <a:bodyPr/>
          <a:lstStyle/>
          <a:p>
            <a:r>
              <a:rPr lang="en-US" sz="2400" dirty="0"/>
              <a:t>Simulating LRU in </a:t>
            </a:r>
            <a:r>
              <a:rPr lang="en-US" sz="2400" dirty="0" smtClean="0"/>
              <a:t>Software </a:t>
            </a:r>
            <a:r>
              <a:rPr lang="en-US" dirty="0" smtClean="0"/>
              <a:t>– </a:t>
            </a:r>
            <a:r>
              <a:rPr lang="en-US" b="1" dirty="0" smtClean="0"/>
              <a:t>Aging</a:t>
            </a:r>
            <a:r>
              <a:rPr lang="en-US" dirty="0" smtClean="0"/>
              <a:t> Algorithm</a:t>
            </a:r>
            <a:r>
              <a:rPr lang="en-US" dirty="0"/>
              <a:t/>
            </a:r>
            <a:br>
              <a:rPr lang="en-US" dirty="0"/>
            </a:br>
            <a:endParaRPr lang="en-US" dirty="0"/>
          </a:p>
        </p:txBody>
      </p:sp>
      <p:pic>
        <p:nvPicPr>
          <p:cNvPr id="7" name="Picture 6" descr="D:\b\b4\IBM\03-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943" y="2483473"/>
            <a:ext cx="5941558" cy="34159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807075"/>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a:t>
            </a:r>
            <a:r>
              <a:rPr lang="en-US" sz="2000" dirty="0" smtClean="0"/>
              <a:t>17. </a:t>
            </a:r>
            <a:r>
              <a:rPr lang="en-US" sz="2000" dirty="0"/>
              <a:t>The aging algorithm simulates LRU in software. Shown are six pages for five clock ticks. The five clock ticks are represented by (a) to (e).</a:t>
            </a:r>
          </a:p>
        </p:txBody>
      </p:sp>
    </p:spTree>
    <p:extLst>
      <p:ext uri="{BB962C8B-B14F-4D97-AF65-F5344CB8AC3E}">
        <p14:creationId xmlns:p14="http://schemas.microsoft.com/office/powerpoint/2010/main" val="653621456"/>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dirty="0" smtClean="0"/>
              <a:t>Managing and sharing (</a:t>
            </a:r>
            <a:r>
              <a:rPr lang="en-US" dirty="0" smtClean="0">
                <a:solidFill>
                  <a:srgbClr val="0000FF"/>
                </a:solidFill>
              </a:rPr>
              <a:t>multiplexing</a:t>
            </a:r>
            <a:r>
              <a:rPr lang="en-US" dirty="0" smtClean="0"/>
              <a:t>) resources </a:t>
            </a:r>
            <a:r>
              <a:rPr lang="en-US" dirty="0"/>
              <a:t>in two different </a:t>
            </a:r>
            <a:r>
              <a:rPr lang="en-US" dirty="0" smtClean="0"/>
              <a:t>ways</a:t>
            </a:r>
            <a:endParaRPr lang="en-US" dirty="0"/>
          </a:p>
          <a:p>
            <a:pPr>
              <a:lnSpc>
                <a:spcPct val="150000"/>
              </a:lnSpc>
            </a:pPr>
            <a:r>
              <a:rPr lang="en-US" dirty="0"/>
              <a:t>In </a:t>
            </a:r>
            <a:r>
              <a:rPr lang="en-US" dirty="0" smtClean="0"/>
              <a:t>time – </a:t>
            </a:r>
            <a:r>
              <a:rPr lang="en-US" dirty="0" smtClean="0">
                <a:solidFill>
                  <a:srgbClr val="0000FF"/>
                </a:solidFill>
              </a:rPr>
              <a:t>time multiplexing</a:t>
            </a:r>
          </a:p>
          <a:p>
            <a:pPr lvl="1">
              <a:lnSpc>
                <a:spcPct val="150000"/>
              </a:lnSpc>
            </a:pPr>
            <a:r>
              <a:rPr lang="en-US" dirty="0" smtClean="0"/>
              <a:t>Multiple programs share a single CPU</a:t>
            </a:r>
            <a:endParaRPr lang="en-US" dirty="0"/>
          </a:p>
          <a:p>
            <a:pPr>
              <a:lnSpc>
                <a:spcPct val="150000"/>
              </a:lnSpc>
            </a:pPr>
            <a:r>
              <a:rPr lang="en-US" dirty="0"/>
              <a:t>In </a:t>
            </a:r>
            <a:r>
              <a:rPr lang="en-US" dirty="0" smtClean="0"/>
              <a:t>space – </a:t>
            </a:r>
            <a:r>
              <a:rPr lang="en-US" dirty="0">
                <a:solidFill>
                  <a:srgbClr val="0000FF"/>
                </a:solidFill>
              </a:rPr>
              <a:t>space multiplexing</a:t>
            </a:r>
          </a:p>
          <a:p>
            <a:pPr lvl="1">
              <a:lnSpc>
                <a:spcPct val="150000"/>
              </a:lnSpc>
            </a:pPr>
            <a:r>
              <a:rPr lang="en-US" dirty="0" smtClean="0"/>
              <a:t>Main memory and hard disks shared by multiple programs/users</a:t>
            </a:r>
            <a:endParaRPr lang="en-US" dirty="0"/>
          </a:p>
          <a:p>
            <a:pPr>
              <a:lnSpc>
                <a:spcPct val="150000"/>
              </a:lnSpc>
            </a:pP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a:t>
            </a:fld>
            <a:endParaRPr lang="en-US"/>
          </a:p>
        </p:txBody>
      </p:sp>
      <p:sp>
        <p:nvSpPr>
          <p:cNvPr id="6" name="Title 5"/>
          <p:cNvSpPr>
            <a:spLocks noGrp="1"/>
          </p:cNvSpPr>
          <p:nvPr>
            <p:ph type="title"/>
          </p:nvPr>
        </p:nvSpPr>
        <p:spPr/>
        <p:txBody>
          <a:bodyPr/>
          <a:lstStyle/>
          <a:p>
            <a:r>
              <a:rPr lang="en-US" dirty="0"/>
              <a:t>Operating System as a Resource Manager </a:t>
            </a:r>
            <a:r>
              <a:rPr lang="en-US" dirty="0" smtClean="0"/>
              <a:t>(2)</a:t>
            </a:r>
            <a:endParaRPr lang="en-US" dirty="0"/>
          </a:p>
        </p:txBody>
      </p:sp>
    </p:spTree>
    <p:extLst>
      <p:ext uri="{BB962C8B-B14F-4D97-AF65-F5344CB8AC3E}">
        <p14:creationId xmlns:p14="http://schemas.microsoft.com/office/powerpoint/2010/main" val="492426988"/>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305799" cy="4783914"/>
          </a:xfrm>
        </p:spPr>
        <p:txBody>
          <a:bodyPr/>
          <a:lstStyle/>
          <a:p>
            <a:r>
              <a:rPr lang="en-US" dirty="0" smtClean="0"/>
              <a:t>The set of pages a process currently using called </a:t>
            </a:r>
            <a:r>
              <a:rPr lang="en-US" dirty="0" smtClean="0">
                <a:solidFill>
                  <a:srgbClr val="0000FF"/>
                </a:solidFill>
              </a:rPr>
              <a:t>working set</a:t>
            </a:r>
          </a:p>
          <a:p>
            <a:pPr lvl="1"/>
            <a:r>
              <a:rPr lang="en-US" dirty="0" smtClean="0"/>
              <a:t>Principle of locality</a:t>
            </a:r>
          </a:p>
          <a:p>
            <a:pPr lvl="1"/>
            <a:endParaRPr lang="en-US" dirty="0" smtClean="0">
              <a:solidFill>
                <a:srgbClr val="0000FF"/>
              </a:solidFill>
            </a:endParaRPr>
          </a:p>
          <a:p>
            <a:pPr lvl="1"/>
            <a:r>
              <a:rPr lang="en-US" dirty="0" smtClean="0">
                <a:solidFill>
                  <a:srgbClr val="0000FF"/>
                </a:solidFill>
              </a:rPr>
              <a:t>Thrashing: </a:t>
            </a:r>
            <a:r>
              <a:rPr lang="en-US" dirty="0" smtClean="0">
                <a:solidFill>
                  <a:srgbClr val="000000"/>
                </a:solidFill>
              </a:rPr>
              <a:t>if a process has frequent page faults e.g. every few instructions</a:t>
            </a:r>
          </a:p>
          <a:p>
            <a:pPr lvl="1"/>
            <a:r>
              <a:rPr lang="en-US" dirty="0" smtClean="0">
                <a:solidFill>
                  <a:srgbClr val="0000FF"/>
                </a:solidFill>
              </a:rPr>
              <a:t>Demand paging</a:t>
            </a:r>
          </a:p>
          <a:p>
            <a:pPr lvl="1"/>
            <a:r>
              <a:rPr lang="en-US" dirty="0" err="1" smtClean="0">
                <a:solidFill>
                  <a:srgbClr val="0000FF"/>
                </a:solidFill>
              </a:rPr>
              <a:t>Prepaging</a:t>
            </a:r>
            <a:r>
              <a:rPr lang="en-US" dirty="0" smtClean="0">
                <a:solidFill>
                  <a:srgbClr val="0000FF"/>
                </a:solidFill>
              </a:rPr>
              <a:t> </a:t>
            </a:r>
            <a:r>
              <a:rPr lang="en-US" dirty="0" smtClean="0">
                <a:solidFill>
                  <a:srgbClr val="000000"/>
                </a:solidFill>
              </a:rPr>
              <a:t>(working set model)</a:t>
            </a:r>
          </a:p>
          <a:p>
            <a:endParaRPr lang="en-US" dirty="0">
              <a:solidFill>
                <a:srgbClr val="0000FF"/>
              </a:solidFill>
            </a:endParaRPr>
          </a:p>
          <a:p>
            <a:r>
              <a:rPr lang="en-US" dirty="0" smtClean="0"/>
              <a:t>Working set page replacement algorithm</a:t>
            </a:r>
          </a:p>
          <a:p>
            <a:pPr lvl="1"/>
            <a:r>
              <a:rPr lang="en-US" dirty="0" smtClean="0">
                <a:solidFill>
                  <a:srgbClr val="000000"/>
                </a:solidFill>
              </a:rPr>
              <a:t>Find </a:t>
            </a:r>
            <a:r>
              <a:rPr lang="en-US" dirty="0" smtClean="0">
                <a:solidFill>
                  <a:srgbClr val="0000FF"/>
                </a:solidFill>
              </a:rPr>
              <a:t>a page not in the working set and evict it</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80</a:t>
            </a:fld>
            <a:endParaRPr lang="en-US"/>
          </a:p>
        </p:txBody>
      </p:sp>
      <p:sp>
        <p:nvSpPr>
          <p:cNvPr id="6" name="Title 5"/>
          <p:cNvSpPr>
            <a:spLocks noGrp="1"/>
          </p:cNvSpPr>
          <p:nvPr>
            <p:ph type="title"/>
          </p:nvPr>
        </p:nvSpPr>
        <p:spPr/>
        <p:txBody>
          <a:bodyPr/>
          <a:lstStyle/>
          <a:p>
            <a:r>
              <a:rPr lang="en-US" dirty="0">
                <a:solidFill>
                  <a:srgbClr val="000000"/>
                </a:solidFill>
              </a:rPr>
              <a:t>Working Set Page Replacement (1)</a:t>
            </a:r>
            <a:br>
              <a:rPr lang="en-US" dirty="0">
                <a:solidFill>
                  <a:srgbClr val="000000"/>
                </a:solidFill>
              </a:rPr>
            </a:br>
            <a:endParaRPr lang="en-US" dirty="0">
              <a:solidFill>
                <a:srgbClr val="000000"/>
              </a:solidFill>
            </a:endParaRPr>
          </a:p>
        </p:txBody>
      </p:sp>
    </p:spTree>
    <p:extLst>
      <p:ext uri="{BB962C8B-B14F-4D97-AF65-F5344CB8AC3E}">
        <p14:creationId xmlns:p14="http://schemas.microsoft.com/office/powerpoint/2010/main" val="129956230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81</a:t>
            </a:fld>
            <a:endParaRPr lang="en-US"/>
          </a:p>
        </p:txBody>
      </p:sp>
      <p:sp>
        <p:nvSpPr>
          <p:cNvPr id="6" name="Title 5"/>
          <p:cNvSpPr>
            <a:spLocks noGrp="1"/>
          </p:cNvSpPr>
          <p:nvPr>
            <p:ph type="title"/>
          </p:nvPr>
        </p:nvSpPr>
        <p:spPr/>
        <p:txBody>
          <a:bodyPr/>
          <a:lstStyle/>
          <a:p>
            <a:r>
              <a:rPr lang="en-US" dirty="0"/>
              <a:t>Working Set Page Replacement (2)</a:t>
            </a:r>
          </a:p>
        </p:txBody>
      </p:sp>
      <p:pic>
        <p:nvPicPr>
          <p:cNvPr id="7" name="Picture 6" descr="D:\b\b4\IBM\03-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53" y="1553553"/>
            <a:ext cx="6873875" cy="397827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693067"/>
            <a:ext cx="9144000"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a:t>
            </a:r>
            <a:r>
              <a:rPr lang="en-US" sz="2000" dirty="0" smtClean="0"/>
              <a:t>-19. </a:t>
            </a:r>
            <a:r>
              <a:rPr lang="en-US" sz="2000" dirty="0"/>
              <a:t>The working set algorithm.</a:t>
            </a:r>
          </a:p>
        </p:txBody>
      </p:sp>
      <p:sp>
        <p:nvSpPr>
          <p:cNvPr id="2" name="TextBox 1"/>
          <p:cNvSpPr txBox="1"/>
          <p:nvPr/>
        </p:nvSpPr>
        <p:spPr>
          <a:xfrm>
            <a:off x="6458858" y="1723571"/>
            <a:ext cx="2685142" cy="1569660"/>
          </a:xfrm>
          <a:prstGeom prst="rect">
            <a:avLst/>
          </a:prstGeom>
          <a:noFill/>
        </p:spPr>
        <p:txBody>
          <a:bodyPr wrap="square" rtlCol="0">
            <a:spAutoFit/>
          </a:bodyPr>
          <a:lstStyle/>
          <a:p>
            <a:r>
              <a:rPr lang="en-US" sz="1600" dirty="0" smtClean="0">
                <a:solidFill>
                  <a:srgbClr val="0000FF"/>
                </a:solidFill>
              </a:rPr>
              <a:t>Current virtual time</a:t>
            </a:r>
            <a:r>
              <a:rPr lang="en-US" sz="1600" dirty="0" smtClean="0"/>
              <a:t>: amount of CPU time a process has used since started</a:t>
            </a:r>
          </a:p>
          <a:p>
            <a:endParaRPr lang="en-US" sz="1600" dirty="0"/>
          </a:p>
          <a:p>
            <a:r>
              <a:rPr lang="en-US" sz="1600" dirty="0" err="1" smtClean="0">
                <a:solidFill>
                  <a:srgbClr val="0000FF"/>
                </a:solidFill>
              </a:rPr>
              <a:t>τ</a:t>
            </a:r>
            <a:r>
              <a:rPr lang="en-US" sz="1600" dirty="0" smtClean="0"/>
              <a:t>: a threshold for defining working set</a:t>
            </a:r>
            <a:endParaRPr lang="en-US" sz="1600" dirty="0"/>
          </a:p>
        </p:txBody>
      </p:sp>
    </p:spTree>
    <p:extLst>
      <p:ext uri="{BB962C8B-B14F-4D97-AF65-F5344CB8AC3E}">
        <p14:creationId xmlns:p14="http://schemas.microsoft.com/office/powerpoint/2010/main" val="183495333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82</a:t>
            </a:fld>
            <a:endParaRPr lang="en-US"/>
          </a:p>
        </p:txBody>
      </p:sp>
      <p:sp>
        <p:nvSpPr>
          <p:cNvPr id="6" name="Title 5"/>
          <p:cNvSpPr>
            <a:spLocks noGrp="1"/>
          </p:cNvSpPr>
          <p:nvPr>
            <p:ph type="title"/>
          </p:nvPr>
        </p:nvSpPr>
        <p:spPr/>
        <p:txBody>
          <a:bodyPr/>
          <a:lstStyle/>
          <a:p>
            <a:r>
              <a:rPr lang="en-US" dirty="0"/>
              <a:t>Summary of Page Replacement Algorithms</a:t>
            </a:r>
            <a:br>
              <a:rPr lang="en-US" dirty="0"/>
            </a:br>
            <a:endParaRPr lang="en-US" dirty="0"/>
          </a:p>
        </p:txBody>
      </p:sp>
      <p:pic>
        <p:nvPicPr>
          <p:cNvPr id="7" name="Picture 6" descr="D:\b\b4\IBM\03-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484313"/>
            <a:ext cx="8105775" cy="388937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a:t>
            </a:r>
            <a:r>
              <a:rPr lang="en-US" sz="2000" dirty="0" smtClean="0"/>
              <a:t>21. </a:t>
            </a:r>
            <a:r>
              <a:rPr lang="en-US" sz="2000" dirty="0"/>
              <a:t>Page replacement algorithms discussed in the text.</a:t>
            </a:r>
          </a:p>
        </p:txBody>
      </p:sp>
    </p:spTree>
    <p:extLst>
      <p:ext uri="{BB962C8B-B14F-4D97-AF65-F5344CB8AC3E}">
        <p14:creationId xmlns:p14="http://schemas.microsoft.com/office/powerpoint/2010/main" val="4809719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5"/>
            <a:ext cx="8229600" cy="4965343"/>
          </a:xfrm>
        </p:spPr>
        <p:txBody>
          <a:bodyPr/>
          <a:lstStyle/>
          <a:p>
            <a:r>
              <a:rPr lang="en-US" dirty="0" smtClean="0"/>
              <a:t>It is really a tradeoff and balance among several factors</a:t>
            </a:r>
          </a:p>
          <a:p>
            <a:endParaRPr lang="en-US" dirty="0"/>
          </a:p>
          <a:p>
            <a:r>
              <a:rPr lang="en-US" dirty="0" smtClean="0"/>
              <a:t>Small page size</a:t>
            </a:r>
          </a:p>
          <a:p>
            <a:r>
              <a:rPr lang="en-US" dirty="0" smtClean="0"/>
              <a:t>Pros?</a:t>
            </a:r>
          </a:p>
          <a:p>
            <a:pPr lvl="1"/>
            <a:r>
              <a:rPr lang="en-US" dirty="0" smtClean="0">
                <a:solidFill>
                  <a:srgbClr val="0000FF"/>
                </a:solidFill>
              </a:rPr>
              <a:t>Low internal fragmentation</a:t>
            </a:r>
          </a:p>
          <a:p>
            <a:pPr lvl="1"/>
            <a:r>
              <a:rPr lang="en-US" dirty="0" smtClean="0">
                <a:solidFill>
                  <a:srgbClr val="0000FF"/>
                </a:solidFill>
              </a:rPr>
              <a:t>Avoids loading unnecessary program/data and waste of memory</a:t>
            </a:r>
          </a:p>
          <a:p>
            <a:r>
              <a:rPr lang="en-US" dirty="0" smtClean="0"/>
              <a:t>Cons?</a:t>
            </a:r>
          </a:p>
          <a:p>
            <a:pPr lvl="1"/>
            <a:r>
              <a:rPr lang="en-US" dirty="0" smtClean="0">
                <a:solidFill>
                  <a:srgbClr val="FF0000"/>
                </a:solidFill>
              </a:rPr>
              <a:t>Large page table, longer context switch </a:t>
            </a:r>
          </a:p>
          <a:p>
            <a:pPr lvl="1"/>
            <a:r>
              <a:rPr lang="en-US" dirty="0" smtClean="0">
                <a:solidFill>
                  <a:srgbClr val="FF0000"/>
                </a:solidFill>
              </a:rPr>
              <a:t>More times of page transfer </a:t>
            </a:r>
          </a:p>
          <a:p>
            <a:pPr lvl="1"/>
            <a:endParaRPr lang="en-US" dirty="0"/>
          </a:p>
          <a:p>
            <a:r>
              <a:rPr lang="en-US" dirty="0" smtClean="0"/>
              <a:t>Large page size</a:t>
            </a:r>
          </a:p>
          <a:p>
            <a:pPr lvl="1"/>
            <a:r>
              <a:rPr lang="en-US" dirty="0"/>
              <a:t>T</a:t>
            </a:r>
            <a:r>
              <a:rPr lang="en-US" dirty="0" smtClean="0"/>
              <a:t>he opposite!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83</a:t>
            </a:fld>
            <a:endParaRPr lang="en-US"/>
          </a:p>
        </p:txBody>
      </p:sp>
      <p:sp>
        <p:nvSpPr>
          <p:cNvPr id="6" name="Title 5"/>
          <p:cNvSpPr>
            <a:spLocks noGrp="1"/>
          </p:cNvSpPr>
          <p:nvPr>
            <p:ph type="title"/>
          </p:nvPr>
        </p:nvSpPr>
        <p:spPr/>
        <p:txBody>
          <a:bodyPr/>
          <a:lstStyle/>
          <a:p>
            <a:r>
              <a:rPr lang="en-US" dirty="0" smtClean="0"/>
              <a:t>Page Size</a:t>
            </a:r>
            <a:endParaRPr lang="en-US" dirty="0"/>
          </a:p>
        </p:txBody>
      </p:sp>
    </p:spTree>
    <p:extLst>
      <p:ext uri="{BB962C8B-B14F-4D97-AF65-F5344CB8AC3E}">
        <p14:creationId xmlns:p14="http://schemas.microsoft.com/office/powerpoint/2010/main" val="81882304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Questions?</a:t>
            </a:r>
          </a:p>
          <a:p>
            <a:endParaRPr lang="en-US" dirty="0"/>
          </a:p>
          <a:p>
            <a:pPr>
              <a:lnSpc>
                <a:spcPct val="120000"/>
              </a:lnSpc>
            </a:pPr>
            <a:r>
              <a:rPr lang="en-US" dirty="0" smtClean="0"/>
              <a:t>File Systems</a:t>
            </a:r>
          </a:p>
          <a:p>
            <a:pPr>
              <a:lnSpc>
                <a:spcPct val="120000"/>
              </a:lnSpc>
            </a:pPr>
            <a:r>
              <a:rPr lang="en-US" dirty="0" smtClean="0"/>
              <a:t>Files</a:t>
            </a:r>
          </a:p>
          <a:p>
            <a:pPr>
              <a:lnSpc>
                <a:spcPct val="120000"/>
              </a:lnSpc>
            </a:pPr>
            <a:r>
              <a:rPr lang="en-US" dirty="0"/>
              <a:t>File system implementation</a:t>
            </a:r>
          </a:p>
          <a:p>
            <a:pPr lvl="1">
              <a:lnSpc>
                <a:spcPct val="120000"/>
              </a:lnSpc>
            </a:pPr>
            <a:r>
              <a:rPr lang="en-US" dirty="0"/>
              <a:t>Implementing </a:t>
            </a:r>
            <a:r>
              <a:rPr lang="en-US" dirty="0" smtClean="0"/>
              <a:t>files</a:t>
            </a:r>
          </a:p>
          <a:p>
            <a:pPr lvl="1">
              <a:lnSpc>
                <a:spcPct val="120000"/>
              </a:lnSpc>
            </a:pPr>
            <a:r>
              <a:rPr lang="en-US" dirty="0" smtClean="0"/>
              <a:t>Implementing directories</a:t>
            </a:r>
            <a:endParaRPr lang="en-US" dirty="0" smtClean="0">
              <a:solidFill>
                <a:schemeClr val="bg1">
                  <a:lumMod val="85000"/>
                </a:schemeClr>
              </a:solidFill>
            </a:endParaRPr>
          </a:p>
          <a:p>
            <a:endParaRPr lang="en-US" sz="2800" dirty="0" smtClean="0"/>
          </a:p>
          <a:p>
            <a:endParaRPr lang="en-US" dirty="0"/>
          </a:p>
          <a:p>
            <a:pPr lvl="1"/>
            <a:endParaRPr lang="en-US" dirty="0" smtClean="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84</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584720935"/>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229600" cy="3914546"/>
          </a:xfrm>
        </p:spPr>
        <p:txBody>
          <a:bodyPr/>
          <a:lstStyle/>
          <a:p>
            <a:pPr marL="0" indent="0">
              <a:buNone/>
            </a:pPr>
            <a:r>
              <a:rPr lang="en-US" dirty="0"/>
              <a:t>Essential requirements for long-term information storage</a:t>
            </a:r>
            <a:r>
              <a:rPr lang="en-US" dirty="0" smtClean="0"/>
              <a:t>:</a:t>
            </a:r>
          </a:p>
          <a:p>
            <a:pPr marL="0" indent="0">
              <a:buNone/>
            </a:pPr>
            <a:endParaRPr lang="en-US" dirty="0"/>
          </a:p>
          <a:p>
            <a:r>
              <a:rPr lang="en-US" dirty="0"/>
              <a:t>It must be possible to store a very large amount of information.</a:t>
            </a:r>
          </a:p>
          <a:p>
            <a:r>
              <a:rPr lang="en-US" dirty="0"/>
              <a:t>The information must survive the termination of the process using it.</a:t>
            </a:r>
          </a:p>
          <a:p>
            <a:r>
              <a:rPr lang="en-US" dirty="0"/>
              <a:t>Multiple processes must be able to access the information concurrently.</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85</a:t>
            </a:fld>
            <a:endParaRPr lang="en-US"/>
          </a:p>
        </p:txBody>
      </p:sp>
      <p:sp>
        <p:nvSpPr>
          <p:cNvPr id="6" name="Title 5"/>
          <p:cNvSpPr>
            <a:spLocks noGrp="1"/>
          </p:cNvSpPr>
          <p:nvPr>
            <p:ph type="title"/>
          </p:nvPr>
        </p:nvSpPr>
        <p:spPr/>
        <p:txBody>
          <a:bodyPr/>
          <a:lstStyle/>
          <a:p>
            <a:r>
              <a:rPr lang="en-US" dirty="0"/>
              <a:t>File </a:t>
            </a:r>
            <a:r>
              <a:rPr lang="en-US" dirty="0" smtClean="0"/>
              <a:t>Systems</a:t>
            </a:r>
            <a:endParaRPr lang="en-US" dirty="0"/>
          </a:p>
        </p:txBody>
      </p:sp>
    </p:spTree>
    <p:extLst>
      <p:ext uri="{BB962C8B-B14F-4D97-AF65-F5344CB8AC3E}">
        <p14:creationId xmlns:p14="http://schemas.microsoft.com/office/powerpoint/2010/main" val="1312564451"/>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90"/>
                </a:solidFill>
              </a:rPr>
              <a:t>Files</a:t>
            </a:r>
          </a:p>
          <a:p>
            <a:pPr lvl="1"/>
            <a:r>
              <a:rPr lang="en-US" dirty="0" smtClean="0"/>
              <a:t>Logical units of information created by processes (abstraction)</a:t>
            </a:r>
          </a:p>
          <a:p>
            <a:pPr lvl="1"/>
            <a:endParaRPr lang="en-US" dirty="0"/>
          </a:p>
          <a:p>
            <a:r>
              <a:rPr lang="en-US" dirty="0" smtClean="0">
                <a:solidFill>
                  <a:srgbClr val="000090"/>
                </a:solidFill>
              </a:rPr>
              <a:t>File system</a:t>
            </a:r>
          </a:p>
          <a:p>
            <a:pPr lvl="1"/>
            <a:r>
              <a:rPr lang="en-US" dirty="0" smtClean="0"/>
              <a:t>An OS component that manages files</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86</a:t>
            </a:fld>
            <a:endParaRPr lang="en-US"/>
          </a:p>
        </p:txBody>
      </p:sp>
      <p:sp>
        <p:nvSpPr>
          <p:cNvPr id="6" name="Title 5"/>
          <p:cNvSpPr>
            <a:spLocks noGrp="1"/>
          </p:cNvSpPr>
          <p:nvPr>
            <p:ph type="title"/>
          </p:nvPr>
        </p:nvSpPr>
        <p:spPr/>
        <p:txBody>
          <a:bodyPr/>
          <a:lstStyle/>
          <a:p>
            <a:r>
              <a:rPr lang="en-US" dirty="0"/>
              <a:t>File </a:t>
            </a:r>
            <a:r>
              <a:rPr lang="en-US" dirty="0" smtClean="0"/>
              <a:t>Systems</a:t>
            </a:r>
            <a:endParaRPr lang="en-US" dirty="0"/>
          </a:p>
        </p:txBody>
      </p:sp>
    </p:spTree>
    <p:extLst>
      <p:ext uri="{BB962C8B-B14F-4D97-AF65-F5344CB8AC3E}">
        <p14:creationId xmlns:p14="http://schemas.microsoft.com/office/powerpoint/2010/main" val="1318705973"/>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787" y="1502586"/>
            <a:ext cx="3302000" cy="4783914"/>
          </a:xfrm>
        </p:spPr>
        <p:txBody>
          <a:bodyPr/>
          <a:lstStyle/>
          <a:p>
            <a:r>
              <a:rPr lang="en-US" dirty="0" smtClean="0"/>
              <a:t>Exact file naming rules vary among OSs</a:t>
            </a:r>
          </a:p>
          <a:p>
            <a:r>
              <a:rPr lang="en-US" dirty="0" smtClean="0"/>
              <a:t>E.g. some distinguish between upper/lower case letters whereas others don</a:t>
            </a:r>
            <a:r>
              <a:rPr lang="fr-FR" dirty="0" smtClean="0"/>
              <a:t>’</a:t>
            </a:r>
            <a:r>
              <a:rPr lang="en-US" dirty="0" smtClean="0"/>
              <a:t>t </a:t>
            </a:r>
          </a:p>
          <a:p>
            <a:r>
              <a:rPr lang="en-US" dirty="0" smtClean="0"/>
              <a:t>Usually a </a:t>
            </a:r>
            <a:r>
              <a:rPr lang="en-US" dirty="0" smtClean="0">
                <a:solidFill>
                  <a:srgbClr val="000090"/>
                </a:solidFill>
              </a:rPr>
              <a:t>two-part file name, separated by a period</a:t>
            </a:r>
          </a:p>
          <a:p>
            <a:pPr lvl="1"/>
            <a:r>
              <a:rPr lang="en-US" dirty="0" smtClean="0"/>
              <a:t>The part after the period is called</a:t>
            </a:r>
            <a:r>
              <a:rPr lang="en-US" dirty="0" smtClean="0">
                <a:solidFill>
                  <a:srgbClr val="000090"/>
                </a:solidFill>
              </a:rPr>
              <a:t> file extension</a:t>
            </a:r>
            <a:endParaRPr lang="en-US" dirty="0">
              <a:solidFill>
                <a:srgbClr val="00009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87</a:t>
            </a:fld>
            <a:endParaRPr lang="en-US"/>
          </a:p>
        </p:txBody>
      </p:sp>
      <p:sp>
        <p:nvSpPr>
          <p:cNvPr id="6" name="Title 5"/>
          <p:cNvSpPr>
            <a:spLocks noGrp="1"/>
          </p:cNvSpPr>
          <p:nvPr>
            <p:ph type="title"/>
          </p:nvPr>
        </p:nvSpPr>
        <p:spPr/>
        <p:txBody>
          <a:bodyPr/>
          <a:lstStyle/>
          <a:p>
            <a:r>
              <a:rPr lang="en-US" dirty="0"/>
              <a:t>File Naming</a:t>
            </a:r>
          </a:p>
        </p:txBody>
      </p:sp>
      <p:pic>
        <p:nvPicPr>
          <p:cNvPr id="7" name="Picture 6" descr="D:\b\b4\IBM\04-01.jpg"/>
          <p:cNvPicPr>
            <a:picLocks noChangeAspect="1" noChangeArrowheads="1"/>
          </p:cNvPicPr>
          <p:nvPr/>
        </p:nvPicPr>
        <p:blipFill rotWithShape="1">
          <a:blip r:embed="rId2">
            <a:extLst>
              <a:ext uri="{28A0092B-C50C-407E-A947-70E740481C1C}">
                <a14:useLocalDpi xmlns:a14="http://schemas.microsoft.com/office/drawing/2010/main" val="0"/>
              </a:ext>
            </a:extLst>
          </a:blip>
          <a:srcRect l="3695" r="5945"/>
          <a:stretch/>
        </p:blipFill>
        <p:spPr bwMode="auto">
          <a:xfrm>
            <a:off x="3287486" y="1502586"/>
            <a:ext cx="5856514" cy="432616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3038929" y="5828750"/>
            <a:ext cx="6232071" cy="615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4-1. Some typical file extensions.</a:t>
            </a:r>
          </a:p>
        </p:txBody>
      </p:sp>
    </p:spTree>
    <p:extLst>
      <p:ext uri="{BB962C8B-B14F-4D97-AF65-F5344CB8AC3E}">
        <p14:creationId xmlns:p14="http://schemas.microsoft.com/office/powerpoint/2010/main" val="1460051171"/>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Regular files</a:t>
            </a:r>
          </a:p>
          <a:p>
            <a:pPr lvl="1"/>
            <a:r>
              <a:rPr lang="en-US" dirty="0" smtClean="0"/>
              <a:t>ASCII files</a:t>
            </a:r>
          </a:p>
          <a:p>
            <a:pPr lvl="1"/>
            <a:r>
              <a:rPr lang="en-US" dirty="0" smtClean="0"/>
              <a:t>Binary files</a:t>
            </a:r>
          </a:p>
          <a:p>
            <a:r>
              <a:rPr lang="en-US" dirty="0" smtClean="0"/>
              <a:t>Directories</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88</a:t>
            </a:fld>
            <a:endParaRPr lang="en-US"/>
          </a:p>
        </p:txBody>
      </p:sp>
      <p:sp>
        <p:nvSpPr>
          <p:cNvPr id="6" name="Title 5"/>
          <p:cNvSpPr>
            <a:spLocks noGrp="1"/>
          </p:cNvSpPr>
          <p:nvPr>
            <p:ph type="title"/>
          </p:nvPr>
        </p:nvSpPr>
        <p:spPr/>
        <p:txBody>
          <a:bodyPr/>
          <a:lstStyle/>
          <a:p>
            <a:r>
              <a:rPr lang="en-US" dirty="0" smtClean="0"/>
              <a:t>File Types (1)</a:t>
            </a:r>
            <a:endParaRPr lang="en-US" dirty="0"/>
          </a:p>
        </p:txBody>
      </p:sp>
      <p:sp>
        <p:nvSpPr>
          <p:cNvPr id="7" name="TextBox 6"/>
          <p:cNvSpPr txBox="1"/>
          <p:nvPr/>
        </p:nvSpPr>
        <p:spPr>
          <a:xfrm>
            <a:off x="3782951" y="1997034"/>
            <a:ext cx="2090273"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$file </a:t>
            </a:r>
            <a:r>
              <a:rPr lang="en-US" dirty="0" err="1" smtClean="0"/>
              <a:t>foo.c</a:t>
            </a:r>
            <a:endParaRPr lang="en-US" dirty="0" smtClean="0"/>
          </a:p>
          <a:p>
            <a:endParaRPr lang="en-US" dirty="0"/>
          </a:p>
          <a:p>
            <a:r>
              <a:rPr lang="en-US" dirty="0" smtClean="0"/>
              <a:t>Determines file type</a:t>
            </a:r>
            <a:endParaRPr lang="en-US" dirty="0"/>
          </a:p>
        </p:txBody>
      </p:sp>
    </p:spTree>
    <p:extLst>
      <p:ext uri="{BB962C8B-B14F-4D97-AF65-F5344CB8AC3E}">
        <p14:creationId xmlns:p14="http://schemas.microsoft.com/office/powerpoint/2010/main" val="1931880375"/>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Directories/folders</a:t>
            </a:r>
          </a:p>
          <a:p>
            <a:pPr lvl="1"/>
            <a:r>
              <a:rPr lang="en-US" dirty="0" smtClean="0"/>
              <a:t>Keep track of files (a collection of files/</a:t>
            </a:r>
            <a:r>
              <a:rPr lang="en-US" dirty="0" err="1" smtClean="0"/>
              <a:t>dirs</a:t>
            </a:r>
            <a:r>
              <a:rPr lang="en-US" dirty="0"/>
              <a:t>)</a:t>
            </a:r>
            <a:endParaRPr lang="en-US" dirty="0" smtClean="0"/>
          </a:p>
          <a:p>
            <a:r>
              <a:rPr lang="en-US" dirty="0" smtClean="0">
                <a:solidFill>
                  <a:srgbClr val="0000FF"/>
                </a:solidFill>
              </a:rPr>
              <a:t>Single-level directory systems</a:t>
            </a:r>
          </a:p>
          <a:p>
            <a:r>
              <a:rPr lang="en-US" dirty="0" smtClean="0">
                <a:solidFill>
                  <a:srgbClr val="0000FF"/>
                </a:solidFill>
              </a:rPr>
              <a:t>Hierarchical directory systems</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89</a:t>
            </a:fld>
            <a:endParaRPr lang="en-US"/>
          </a:p>
        </p:txBody>
      </p:sp>
      <p:sp>
        <p:nvSpPr>
          <p:cNvPr id="6" name="Title 5"/>
          <p:cNvSpPr>
            <a:spLocks noGrp="1"/>
          </p:cNvSpPr>
          <p:nvPr>
            <p:ph type="title"/>
          </p:nvPr>
        </p:nvSpPr>
        <p:spPr/>
        <p:txBody>
          <a:bodyPr/>
          <a:lstStyle/>
          <a:p>
            <a:r>
              <a:rPr lang="en-US" dirty="0" smtClean="0"/>
              <a:t>Directories</a:t>
            </a:r>
            <a:endParaRPr lang="en-US" dirty="0"/>
          </a:p>
        </p:txBody>
      </p:sp>
      <p:pic>
        <p:nvPicPr>
          <p:cNvPr id="7" name="Picture 6" descr="D:\b\b4\IBM\04-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0830" y="2227258"/>
            <a:ext cx="3102882" cy="131977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D:\b\b4\IBM\04-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86" y="3375475"/>
            <a:ext cx="4847544" cy="267236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2"/>
          <p:cNvSpPr>
            <a:spLocks noChangeArrowheads="1"/>
          </p:cNvSpPr>
          <p:nvPr/>
        </p:nvSpPr>
        <p:spPr bwMode="auto">
          <a:xfrm>
            <a:off x="5461000" y="3746500"/>
            <a:ext cx="3583214"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4-6. A single-level directory system containing four files.</a:t>
            </a:r>
          </a:p>
        </p:txBody>
      </p:sp>
      <p:sp>
        <p:nvSpPr>
          <p:cNvPr id="10" name="Rectangle 2"/>
          <p:cNvSpPr>
            <a:spLocks noChangeArrowheads="1"/>
          </p:cNvSpPr>
          <p:nvPr/>
        </p:nvSpPr>
        <p:spPr bwMode="auto">
          <a:xfrm>
            <a:off x="-1257300" y="60198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4-7. A hierarchical directory system.</a:t>
            </a:r>
          </a:p>
        </p:txBody>
      </p:sp>
    </p:spTree>
    <p:extLst>
      <p:ext uri="{BB962C8B-B14F-4D97-AF65-F5344CB8AC3E}">
        <p14:creationId xmlns:p14="http://schemas.microsoft.com/office/powerpoint/2010/main" val="416905204"/>
      </p:ext>
    </p:extLst>
  </p:cSld>
  <p:clrMapOvr>
    <a:masterClrMapping/>
  </p:clrMapOvr>
  <p:transition spd="med">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FF0000"/>
                </a:solidFill>
              </a:rPr>
              <a:t>What is multiprogramming?</a:t>
            </a: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a:t>
            </a:fld>
            <a:endParaRPr lang="en-US"/>
          </a:p>
        </p:txBody>
      </p:sp>
    </p:spTree>
    <p:extLst>
      <p:ext uri="{BB962C8B-B14F-4D97-AF65-F5344CB8AC3E}">
        <p14:creationId xmlns:p14="http://schemas.microsoft.com/office/powerpoint/2010/main" val="21238265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90</a:t>
            </a:fld>
            <a:endParaRPr lang="en-US"/>
          </a:p>
        </p:txBody>
      </p:sp>
      <p:sp>
        <p:nvSpPr>
          <p:cNvPr id="6" name="Title 5"/>
          <p:cNvSpPr>
            <a:spLocks noGrp="1"/>
          </p:cNvSpPr>
          <p:nvPr>
            <p:ph type="title"/>
          </p:nvPr>
        </p:nvSpPr>
        <p:spPr>
          <a:xfrm>
            <a:off x="457200" y="493848"/>
            <a:ext cx="8229600" cy="774695"/>
          </a:xfrm>
        </p:spPr>
        <p:txBody>
          <a:bodyPr/>
          <a:lstStyle/>
          <a:p>
            <a:pPr marL="609600" indent="-609600">
              <a:spcBef>
                <a:spcPct val="20000"/>
              </a:spcBef>
            </a:pPr>
            <a:r>
              <a:rPr lang="en-US" dirty="0"/>
              <a:t>A UNIX directory </a:t>
            </a:r>
            <a:r>
              <a:rPr lang="en-US" dirty="0" smtClean="0"/>
              <a:t>tree</a:t>
            </a:r>
            <a:endParaRPr lang="en-US" dirty="0"/>
          </a:p>
        </p:txBody>
      </p:sp>
      <p:pic>
        <p:nvPicPr>
          <p:cNvPr id="7" name="Picture 1030" descr="D:\b\b4\IBM\04-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763" y="1126446"/>
            <a:ext cx="4714875" cy="460692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1027"/>
          <p:cNvSpPr>
            <a:spLocks noChangeArrowheads="1"/>
          </p:cNvSpPr>
          <p:nvPr/>
        </p:nvSpPr>
        <p:spPr bwMode="auto">
          <a:xfrm>
            <a:off x="2284413" y="5829300"/>
            <a:ext cx="4773612" cy="808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4-8. A UNIX directory tree.</a:t>
            </a:r>
          </a:p>
        </p:txBody>
      </p:sp>
    </p:spTree>
    <p:extLst>
      <p:ext uri="{BB962C8B-B14F-4D97-AF65-F5344CB8AC3E}">
        <p14:creationId xmlns:p14="http://schemas.microsoft.com/office/powerpoint/2010/main" val="1834107114"/>
      </p:ext>
    </p:extLst>
  </p:cSld>
  <p:clrMapOvr>
    <a:masterClrMapping/>
  </p:clrMapOvr>
  <p:transition spd="med">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MBR: (Master Boot Record)</a:t>
            </a:r>
          </a:p>
          <a:p>
            <a:r>
              <a:rPr lang="en-US" dirty="0" smtClean="0"/>
              <a:t>Boot block</a:t>
            </a:r>
          </a:p>
          <a:p>
            <a:r>
              <a:rPr lang="en-US" dirty="0" smtClean="0"/>
              <a:t>Superblock </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91</a:t>
            </a:fld>
            <a:endParaRPr lang="en-US"/>
          </a:p>
        </p:txBody>
      </p:sp>
      <p:sp>
        <p:nvSpPr>
          <p:cNvPr id="6" name="Title 5"/>
          <p:cNvSpPr>
            <a:spLocks noGrp="1"/>
          </p:cNvSpPr>
          <p:nvPr>
            <p:ph type="title"/>
          </p:nvPr>
        </p:nvSpPr>
        <p:spPr/>
        <p:txBody>
          <a:bodyPr/>
          <a:lstStyle/>
          <a:p>
            <a:r>
              <a:rPr lang="en-US" dirty="0"/>
              <a:t>File System Layout</a:t>
            </a:r>
          </a:p>
        </p:txBody>
      </p:sp>
      <p:pic>
        <p:nvPicPr>
          <p:cNvPr id="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3" y="3209925"/>
            <a:ext cx="6975475" cy="2505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4-9. A possible file system layout.</a:t>
            </a:r>
          </a:p>
        </p:txBody>
      </p:sp>
    </p:spTree>
    <p:extLst>
      <p:ext uri="{BB962C8B-B14F-4D97-AF65-F5344CB8AC3E}">
        <p14:creationId xmlns:p14="http://schemas.microsoft.com/office/powerpoint/2010/main" val="2132893762"/>
      </p:ext>
    </p:extLst>
  </p:cSld>
  <p:clrMapOvr>
    <a:masterClrMapping/>
  </p:clrMapOvr>
  <p:transition spd="med">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OS needs to keep track of which block goes to which file</a:t>
            </a:r>
          </a:p>
          <a:p>
            <a:endParaRPr lang="en-US" dirty="0" smtClean="0"/>
          </a:p>
          <a:p>
            <a:r>
              <a:rPr lang="en-US" dirty="0" smtClean="0"/>
              <a:t>Contiguous allocation</a:t>
            </a:r>
          </a:p>
          <a:p>
            <a:r>
              <a:rPr lang="en-US" dirty="0"/>
              <a:t>Linked List Allocation</a:t>
            </a:r>
            <a:endParaRPr lang="en-US" dirty="0" smtClean="0"/>
          </a:p>
          <a:p>
            <a:r>
              <a:rPr lang="en-US" dirty="0"/>
              <a:t>Linked List Allocation Using a Table in </a:t>
            </a:r>
            <a:r>
              <a:rPr lang="en-US" dirty="0" smtClean="0"/>
              <a:t>Memory</a:t>
            </a:r>
          </a:p>
          <a:p>
            <a:r>
              <a:rPr lang="en-US" dirty="0" err="1" smtClean="0"/>
              <a:t>i</a:t>
            </a:r>
            <a:r>
              <a:rPr lang="en-US" dirty="0" smtClean="0"/>
              <a:t>-nodes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92</a:t>
            </a:fld>
            <a:endParaRPr lang="en-US"/>
          </a:p>
        </p:txBody>
      </p:sp>
      <p:sp>
        <p:nvSpPr>
          <p:cNvPr id="6" name="Title 5"/>
          <p:cNvSpPr>
            <a:spLocks noGrp="1"/>
          </p:cNvSpPr>
          <p:nvPr>
            <p:ph type="title"/>
          </p:nvPr>
        </p:nvSpPr>
        <p:spPr/>
        <p:txBody>
          <a:bodyPr/>
          <a:lstStyle/>
          <a:p>
            <a:r>
              <a:rPr lang="en-US" dirty="0"/>
              <a:t>Implementing Files </a:t>
            </a:r>
            <a:r>
              <a:rPr lang="en-US" dirty="0" smtClean="0"/>
              <a:t>(2)</a:t>
            </a:r>
            <a:endParaRPr lang="en-US" dirty="0"/>
          </a:p>
        </p:txBody>
      </p:sp>
    </p:spTree>
    <p:extLst>
      <p:ext uri="{BB962C8B-B14F-4D97-AF65-F5344CB8AC3E}">
        <p14:creationId xmlns:p14="http://schemas.microsoft.com/office/powerpoint/2010/main" val="1713341569"/>
      </p:ext>
    </p:extLst>
  </p:cSld>
  <p:clrMapOvr>
    <a:masterClrMapping/>
  </p:clrMapOvr>
  <p:transition spd="med">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93</a:t>
            </a:fld>
            <a:endParaRPr lang="en-US"/>
          </a:p>
        </p:txBody>
      </p:sp>
      <p:sp>
        <p:nvSpPr>
          <p:cNvPr id="6" name="Title 5"/>
          <p:cNvSpPr>
            <a:spLocks noGrp="1"/>
          </p:cNvSpPr>
          <p:nvPr>
            <p:ph type="title"/>
          </p:nvPr>
        </p:nvSpPr>
        <p:spPr>
          <a:xfrm>
            <a:off x="457200" y="754837"/>
            <a:ext cx="8229600" cy="621526"/>
          </a:xfrm>
        </p:spPr>
        <p:txBody>
          <a:bodyPr/>
          <a:lstStyle/>
          <a:p>
            <a:r>
              <a:rPr lang="en-US" dirty="0"/>
              <a:t>Contiguous </a:t>
            </a:r>
            <a:r>
              <a:rPr lang="en-US" dirty="0" smtClean="0"/>
              <a:t>Allocation (1)</a:t>
            </a:r>
            <a:endParaRPr lang="en-US" dirty="0"/>
          </a:p>
        </p:txBody>
      </p:sp>
      <p:pic>
        <p:nvPicPr>
          <p:cNvPr id="7" name="Picture 6" descr="D:\b\b4\IBM\04-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725" y="1376363"/>
            <a:ext cx="7258050" cy="374967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391150"/>
            <a:ext cx="9144000" cy="1162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4-10. (a) Contiguous allocation of disk space for 7 files. </a:t>
            </a:r>
          </a:p>
          <a:p>
            <a:pPr marL="609600" indent="-609600" algn="ctr">
              <a:spcBef>
                <a:spcPct val="20000"/>
              </a:spcBef>
            </a:pPr>
            <a:r>
              <a:rPr lang="en-US" sz="2000" dirty="0"/>
              <a:t>(b) The state of the disk after files D and F have been removed.</a:t>
            </a:r>
          </a:p>
        </p:txBody>
      </p:sp>
    </p:spTree>
    <p:extLst>
      <p:ext uri="{BB962C8B-B14F-4D97-AF65-F5344CB8AC3E}">
        <p14:creationId xmlns:p14="http://schemas.microsoft.com/office/powerpoint/2010/main" val="523527560"/>
      </p:ext>
    </p:extLst>
  </p:cSld>
  <p:clrMapOvr>
    <a:masterClrMapping/>
  </p:clrMapOvr>
  <p:transition spd="med">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534400" cy="4783914"/>
          </a:xfrm>
        </p:spPr>
        <p:txBody>
          <a:bodyPr/>
          <a:lstStyle/>
          <a:p>
            <a:r>
              <a:rPr lang="en-US" dirty="0" smtClean="0"/>
              <a:t>Pros</a:t>
            </a:r>
          </a:p>
          <a:p>
            <a:pPr lvl="1"/>
            <a:r>
              <a:rPr lang="en-US" dirty="0" smtClean="0"/>
              <a:t>Simple to implement (only need to know start </a:t>
            </a:r>
            <a:r>
              <a:rPr lang="en-US" dirty="0" err="1" smtClean="0"/>
              <a:t>addr</a:t>
            </a:r>
            <a:r>
              <a:rPr lang="en-US" dirty="0" smtClean="0"/>
              <a:t> and num. of blocks)</a:t>
            </a:r>
          </a:p>
          <a:p>
            <a:pPr lvl="1"/>
            <a:r>
              <a:rPr lang="en-US" dirty="0" smtClean="0"/>
              <a:t>Sequential access: good performance. </a:t>
            </a:r>
            <a:r>
              <a:rPr lang="en-US" sz="1600" dirty="0" smtClean="0">
                <a:solidFill>
                  <a:srgbClr val="FF0000"/>
                </a:solidFill>
              </a:rPr>
              <a:t>Remember the disc structure?</a:t>
            </a:r>
          </a:p>
          <a:p>
            <a:pPr lvl="1"/>
            <a:endParaRPr lang="en-US" dirty="0"/>
          </a:p>
          <a:p>
            <a:r>
              <a:rPr lang="en-US" dirty="0" smtClean="0"/>
              <a:t>Cons</a:t>
            </a:r>
          </a:p>
          <a:p>
            <a:pPr lvl="1"/>
            <a:r>
              <a:rPr lang="en-US" dirty="0"/>
              <a:t>Need to know file size in advance </a:t>
            </a:r>
          </a:p>
          <a:p>
            <a:pPr lvl="1"/>
            <a:r>
              <a:rPr lang="en-US" dirty="0" smtClean="0"/>
              <a:t>Fragmentation (external fragmentation). </a:t>
            </a:r>
            <a:r>
              <a:rPr lang="en-US" sz="1600" dirty="0" smtClean="0">
                <a:solidFill>
                  <a:srgbClr val="FF0000"/>
                </a:solidFill>
              </a:rPr>
              <a:t>How to </a:t>
            </a:r>
            <a:r>
              <a:rPr lang="en-US" sz="1600" dirty="0">
                <a:solidFill>
                  <a:srgbClr val="FF0000"/>
                </a:solidFill>
              </a:rPr>
              <a:t>reduce external </a:t>
            </a:r>
            <a:r>
              <a:rPr lang="en-US" sz="1600" dirty="0" smtClean="0">
                <a:solidFill>
                  <a:srgbClr val="FF0000"/>
                </a:solidFill>
              </a:rPr>
              <a:t>fragmentation?</a:t>
            </a:r>
            <a:endParaRPr lang="en-US" sz="1600" dirty="0">
              <a:solidFill>
                <a:srgbClr val="FF000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94</a:t>
            </a:fld>
            <a:endParaRPr lang="en-US"/>
          </a:p>
        </p:txBody>
      </p:sp>
      <p:sp>
        <p:nvSpPr>
          <p:cNvPr id="6" name="Title 5"/>
          <p:cNvSpPr>
            <a:spLocks noGrp="1"/>
          </p:cNvSpPr>
          <p:nvPr>
            <p:ph type="title"/>
          </p:nvPr>
        </p:nvSpPr>
        <p:spPr>
          <a:xfrm>
            <a:off x="457200" y="811210"/>
            <a:ext cx="8229600" cy="621526"/>
          </a:xfrm>
        </p:spPr>
        <p:txBody>
          <a:bodyPr/>
          <a:lstStyle/>
          <a:p>
            <a:r>
              <a:rPr lang="en-US" dirty="0"/>
              <a:t>Contiguous Allocation </a:t>
            </a:r>
            <a:r>
              <a:rPr lang="en-US" dirty="0" smtClean="0"/>
              <a:t>(2)</a:t>
            </a:r>
            <a:endParaRPr lang="en-US" dirty="0"/>
          </a:p>
        </p:txBody>
      </p:sp>
    </p:spTree>
    <p:extLst>
      <p:ext uri="{BB962C8B-B14F-4D97-AF65-F5344CB8AC3E}">
        <p14:creationId xmlns:p14="http://schemas.microsoft.com/office/powerpoint/2010/main" val="68719916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95</a:t>
            </a:fld>
            <a:endParaRPr lang="en-US"/>
          </a:p>
        </p:txBody>
      </p:sp>
      <p:sp>
        <p:nvSpPr>
          <p:cNvPr id="6" name="Title 5"/>
          <p:cNvSpPr>
            <a:spLocks noGrp="1"/>
          </p:cNvSpPr>
          <p:nvPr>
            <p:ph type="title"/>
          </p:nvPr>
        </p:nvSpPr>
        <p:spPr>
          <a:xfrm>
            <a:off x="457200" y="520491"/>
            <a:ext cx="8229600" cy="774695"/>
          </a:xfrm>
        </p:spPr>
        <p:txBody>
          <a:bodyPr/>
          <a:lstStyle/>
          <a:p>
            <a:r>
              <a:rPr lang="en-US" dirty="0"/>
              <a:t>Linked List </a:t>
            </a:r>
            <a:r>
              <a:rPr lang="en-US" dirty="0" smtClean="0"/>
              <a:t>Allocation (1)</a:t>
            </a:r>
            <a:endParaRPr lang="en-US" dirty="0"/>
          </a:p>
        </p:txBody>
      </p:sp>
      <p:pic>
        <p:nvPicPr>
          <p:cNvPr id="7" name="Picture 6" descr="D:\b\b4\IBM\04-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87450"/>
            <a:ext cx="5943600" cy="427355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a:spLocks noChangeArrowheads="1"/>
          </p:cNvSpPr>
          <p:nvPr/>
        </p:nvSpPr>
        <p:spPr bwMode="auto">
          <a:xfrm>
            <a:off x="0" y="5786438"/>
            <a:ext cx="9144000" cy="766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4-11. Storing a file as a linked list of disk blocks.</a:t>
            </a:r>
          </a:p>
        </p:txBody>
      </p:sp>
    </p:spTree>
    <p:extLst>
      <p:ext uri="{BB962C8B-B14F-4D97-AF65-F5344CB8AC3E}">
        <p14:creationId xmlns:p14="http://schemas.microsoft.com/office/powerpoint/2010/main" val="589245361"/>
      </p:ext>
    </p:extLst>
  </p:cSld>
  <p:clrMapOvr>
    <a:masterClrMapping/>
  </p:clrMapOvr>
  <p:transition spd="med">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Pros</a:t>
            </a:r>
          </a:p>
          <a:p>
            <a:pPr lvl="1"/>
            <a:r>
              <a:rPr lang="en-US" dirty="0" smtClean="0"/>
              <a:t>No need to know file size in advance</a:t>
            </a:r>
          </a:p>
          <a:p>
            <a:pPr lvl="1"/>
            <a:r>
              <a:rPr lang="en-US" dirty="0" smtClean="0"/>
              <a:t>No external fragmentation, only internal fragmentation</a:t>
            </a:r>
          </a:p>
          <a:p>
            <a:pPr lvl="1"/>
            <a:endParaRPr lang="en-US" dirty="0"/>
          </a:p>
          <a:p>
            <a:r>
              <a:rPr lang="en-US" dirty="0" smtClean="0"/>
              <a:t>Cons</a:t>
            </a:r>
          </a:p>
          <a:p>
            <a:pPr lvl="1"/>
            <a:r>
              <a:rPr lang="en-US" dirty="0" smtClean="0"/>
              <a:t>Random access is slow: need to traverse the next pointer</a:t>
            </a:r>
            <a:r>
              <a:rPr lang="en-US" sz="1600" dirty="0" smtClean="0">
                <a:solidFill>
                  <a:srgbClr val="FF0000"/>
                </a:solidFill>
              </a:rPr>
              <a:t>. For example, what is the physical block of the third block of file B?</a:t>
            </a:r>
          </a:p>
          <a:p>
            <a:pPr lvl="1"/>
            <a:r>
              <a:rPr lang="en-US" dirty="0" smtClean="0"/>
              <a:t>Irregular storage management: not power of 2 any more. </a:t>
            </a:r>
            <a:r>
              <a:rPr lang="en-US" sz="1600" dirty="0" smtClean="0">
                <a:solidFill>
                  <a:srgbClr val="FF0000"/>
                </a:solidFill>
              </a:rPr>
              <a:t>Why?</a:t>
            </a:r>
            <a:endParaRPr lang="en-US" sz="1600" dirty="0">
              <a:solidFill>
                <a:srgbClr val="FF000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96</a:t>
            </a:fld>
            <a:endParaRPr lang="en-US"/>
          </a:p>
        </p:txBody>
      </p:sp>
      <p:sp>
        <p:nvSpPr>
          <p:cNvPr id="6" name="Title 5"/>
          <p:cNvSpPr>
            <a:spLocks noGrp="1"/>
          </p:cNvSpPr>
          <p:nvPr>
            <p:ph type="title"/>
          </p:nvPr>
        </p:nvSpPr>
        <p:spPr/>
        <p:txBody>
          <a:bodyPr/>
          <a:lstStyle/>
          <a:p>
            <a:r>
              <a:rPr lang="en-US" dirty="0"/>
              <a:t>Linked List Allocation </a:t>
            </a:r>
            <a:r>
              <a:rPr lang="en-US" dirty="0" smtClean="0"/>
              <a:t>(2)</a:t>
            </a:r>
            <a:endParaRPr lang="en-US" dirty="0"/>
          </a:p>
        </p:txBody>
      </p:sp>
    </p:spTree>
    <p:extLst>
      <p:ext uri="{BB962C8B-B14F-4D97-AF65-F5344CB8AC3E}">
        <p14:creationId xmlns:p14="http://schemas.microsoft.com/office/powerpoint/2010/main" val="139968601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97</a:t>
            </a:fld>
            <a:endParaRPr lang="en-US"/>
          </a:p>
        </p:txBody>
      </p:sp>
      <p:sp>
        <p:nvSpPr>
          <p:cNvPr id="6" name="Title 5"/>
          <p:cNvSpPr>
            <a:spLocks noGrp="1"/>
          </p:cNvSpPr>
          <p:nvPr>
            <p:ph type="title"/>
          </p:nvPr>
        </p:nvSpPr>
        <p:spPr>
          <a:xfrm>
            <a:off x="127000" y="627063"/>
            <a:ext cx="8758378" cy="774695"/>
          </a:xfrm>
        </p:spPr>
        <p:txBody>
          <a:bodyPr/>
          <a:lstStyle/>
          <a:p>
            <a:r>
              <a:rPr lang="en-US" dirty="0"/>
              <a:t>Linked List Allocation Using a Table in </a:t>
            </a:r>
            <a:r>
              <a:rPr lang="en-US" dirty="0" smtClean="0"/>
              <a:t>Memory (1)</a:t>
            </a:r>
            <a:r>
              <a:rPr lang="en-US" dirty="0"/>
              <a:t/>
            </a:r>
            <a:br>
              <a:rPr lang="en-US" dirty="0"/>
            </a:br>
            <a:endParaRPr lang="en-US" dirty="0"/>
          </a:p>
        </p:txBody>
      </p:sp>
      <p:pic>
        <p:nvPicPr>
          <p:cNvPr id="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189201"/>
            <a:ext cx="4356100" cy="45988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 name="Rectangle 3"/>
          <p:cNvSpPr>
            <a:spLocks noChangeArrowheads="1"/>
          </p:cNvSpPr>
          <p:nvPr/>
        </p:nvSpPr>
        <p:spPr bwMode="auto">
          <a:xfrm>
            <a:off x="374790" y="5788025"/>
            <a:ext cx="8510588" cy="933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4-12. Linked list allocation using a file allocation table in main memory.</a:t>
            </a:r>
          </a:p>
        </p:txBody>
      </p:sp>
      <p:sp>
        <p:nvSpPr>
          <p:cNvPr id="2" name="TextBox 1"/>
          <p:cNvSpPr txBox="1"/>
          <p:nvPr/>
        </p:nvSpPr>
        <p:spPr>
          <a:xfrm>
            <a:off x="6388100" y="4096266"/>
            <a:ext cx="261336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File Allocation Table (</a:t>
            </a:r>
            <a:r>
              <a:rPr lang="en-US" dirty="0" smtClean="0">
                <a:solidFill>
                  <a:srgbClr val="FF0000"/>
                </a:solidFill>
              </a:rPr>
              <a:t>FAT</a:t>
            </a:r>
            <a:r>
              <a:rPr lang="en-US" dirty="0" smtClean="0"/>
              <a:t>)</a:t>
            </a:r>
            <a:endParaRPr lang="en-US" dirty="0"/>
          </a:p>
        </p:txBody>
      </p:sp>
    </p:spTree>
    <p:extLst>
      <p:ext uri="{BB962C8B-B14F-4D97-AF65-F5344CB8AC3E}">
        <p14:creationId xmlns:p14="http://schemas.microsoft.com/office/powerpoint/2010/main" val="1826077643"/>
      </p:ext>
    </p:extLst>
  </p:cSld>
  <p:clrMapOvr>
    <a:masterClrMapping/>
  </p:clrMapOvr>
  <p:transition spd="med">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Pros</a:t>
            </a:r>
          </a:p>
          <a:p>
            <a:pPr lvl="1"/>
            <a:r>
              <a:rPr lang="en-US" dirty="0">
                <a:solidFill>
                  <a:srgbClr val="0000FF"/>
                </a:solidFill>
              </a:rPr>
              <a:t>No need to know file size in advance</a:t>
            </a:r>
          </a:p>
          <a:p>
            <a:pPr lvl="1"/>
            <a:r>
              <a:rPr lang="en-US" dirty="0">
                <a:solidFill>
                  <a:srgbClr val="0000FF"/>
                </a:solidFill>
              </a:rPr>
              <a:t>No external fragmentation, only internal </a:t>
            </a:r>
            <a:r>
              <a:rPr lang="en-US" dirty="0" smtClean="0">
                <a:solidFill>
                  <a:srgbClr val="0000FF"/>
                </a:solidFill>
              </a:rPr>
              <a:t>fragmentation</a:t>
            </a:r>
          </a:p>
          <a:p>
            <a:pPr lvl="1"/>
            <a:r>
              <a:rPr lang="en-US" dirty="0" smtClean="0">
                <a:solidFill>
                  <a:srgbClr val="C00000"/>
                </a:solidFill>
              </a:rPr>
              <a:t>Easy random access </a:t>
            </a:r>
            <a:r>
              <a:rPr lang="en-US" dirty="0" smtClean="0"/>
              <a:t>(</a:t>
            </a:r>
            <a:r>
              <a:rPr lang="en-US" sz="1600" dirty="0" smtClean="0"/>
              <a:t>FAT is entirely in memory -&gt; no disk reference</a:t>
            </a:r>
            <a:r>
              <a:rPr lang="en-US" dirty="0" smtClean="0"/>
              <a:t>)</a:t>
            </a:r>
          </a:p>
          <a:p>
            <a:pPr lvl="1"/>
            <a:r>
              <a:rPr lang="en-US" dirty="0" smtClean="0">
                <a:solidFill>
                  <a:srgbClr val="C00000"/>
                </a:solidFill>
              </a:rPr>
              <a:t>Regular storage management </a:t>
            </a:r>
            <a:r>
              <a:rPr lang="en-US" dirty="0" smtClean="0"/>
              <a:t>(</a:t>
            </a:r>
            <a:r>
              <a:rPr lang="en-US" sz="1600" dirty="0" smtClean="0"/>
              <a:t>no extra pointer</a:t>
            </a:r>
            <a:r>
              <a:rPr lang="en-US" dirty="0" smtClean="0"/>
              <a:t>)</a:t>
            </a:r>
          </a:p>
          <a:p>
            <a:endParaRPr lang="en-US" dirty="0"/>
          </a:p>
          <a:p>
            <a:r>
              <a:rPr lang="en-US" dirty="0" smtClean="0"/>
              <a:t>Cons</a:t>
            </a:r>
          </a:p>
          <a:p>
            <a:pPr lvl="1"/>
            <a:r>
              <a:rPr lang="en-US" dirty="0" smtClean="0"/>
              <a:t>Entire table must be in memory, needing huge memory space</a:t>
            </a:r>
          </a:p>
          <a:p>
            <a:pPr lvl="1"/>
            <a:r>
              <a:rPr lang="en-US" dirty="0" smtClean="0">
                <a:solidFill>
                  <a:srgbClr val="FF0000"/>
                </a:solidFill>
              </a:rPr>
              <a:t>Example on page 286</a:t>
            </a:r>
            <a:endParaRPr lang="en-US" dirty="0">
              <a:solidFill>
                <a:srgbClr val="FF000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98</a:t>
            </a:fld>
            <a:endParaRPr lang="en-US"/>
          </a:p>
        </p:txBody>
      </p:sp>
      <p:sp>
        <p:nvSpPr>
          <p:cNvPr id="6" name="Title 5"/>
          <p:cNvSpPr>
            <a:spLocks noGrp="1"/>
          </p:cNvSpPr>
          <p:nvPr>
            <p:ph type="title"/>
          </p:nvPr>
        </p:nvSpPr>
        <p:spPr>
          <a:xfrm>
            <a:off x="139700" y="627063"/>
            <a:ext cx="8699500" cy="774695"/>
          </a:xfrm>
        </p:spPr>
        <p:txBody>
          <a:bodyPr/>
          <a:lstStyle/>
          <a:p>
            <a:r>
              <a:rPr lang="en-US" dirty="0"/>
              <a:t>Linked List Allocation Using a Table in Memory </a:t>
            </a:r>
            <a:r>
              <a:rPr lang="en-US" dirty="0" smtClean="0"/>
              <a:t>(2)</a:t>
            </a:r>
            <a:endParaRPr lang="en-US" dirty="0"/>
          </a:p>
        </p:txBody>
      </p:sp>
    </p:spTree>
    <p:extLst>
      <p:ext uri="{BB962C8B-B14F-4D97-AF65-F5344CB8AC3E}">
        <p14:creationId xmlns:p14="http://schemas.microsoft.com/office/powerpoint/2010/main" val="119814662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7800" y="1502586"/>
            <a:ext cx="4343400" cy="4783914"/>
          </a:xfrm>
        </p:spPr>
        <p:txBody>
          <a:bodyPr/>
          <a:lstStyle/>
          <a:p>
            <a:r>
              <a:rPr lang="en-US" dirty="0" err="1" smtClean="0"/>
              <a:t>i</a:t>
            </a:r>
            <a:r>
              <a:rPr lang="en-US" dirty="0" smtClean="0"/>
              <a:t>-nodes: index-nodes</a:t>
            </a:r>
          </a:p>
          <a:p>
            <a:endParaRPr lang="en-US" dirty="0"/>
          </a:p>
          <a:p>
            <a:r>
              <a:rPr lang="en-US" dirty="0" smtClean="0"/>
              <a:t>Have all advantages of FAT, plus controlled memory consumption:</a:t>
            </a:r>
          </a:p>
          <a:p>
            <a:pPr lvl="1"/>
            <a:r>
              <a:rPr lang="en-US" dirty="0" err="1" smtClean="0"/>
              <a:t>i</a:t>
            </a:r>
            <a:r>
              <a:rPr lang="en-US" dirty="0" smtClean="0"/>
              <a:t>-node only need to be in memory when the file is open</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12/4/18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99</a:t>
            </a:fld>
            <a:endParaRPr lang="en-US"/>
          </a:p>
        </p:txBody>
      </p:sp>
      <p:sp>
        <p:nvSpPr>
          <p:cNvPr id="6" name="Title 5"/>
          <p:cNvSpPr>
            <a:spLocks noGrp="1"/>
          </p:cNvSpPr>
          <p:nvPr>
            <p:ph type="title"/>
          </p:nvPr>
        </p:nvSpPr>
        <p:spPr>
          <a:xfrm>
            <a:off x="444500" y="564937"/>
            <a:ext cx="8229600" cy="621526"/>
          </a:xfrm>
        </p:spPr>
        <p:txBody>
          <a:bodyPr/>
          <a:lstStyle/>
          <a:p>
            <a:r>
              <a:rPr lang="en-US" dirty="0"/>
              <a:t>i</a:t>
            </a:r>
            <a:r>
              <a:rPr lang="en-US" dirty="0" smtClean="0"/>
              <a:t>-nodes</a:t>
            </a:r>
            <a:endParaRPr lang="en-US" dirty="0"/>
          </a:p>
        </p:txBody>
      </p:sp>
      <p:pic>
        <p:nvPicPr>
          <p:cNvPr id="7" name="Picture 6" descr="D:\b\b4\IBM\04-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725" y="1186463"/>
            <a:ext cx="4916425" cy="455393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3"/>
          <p:cNvSpPr>
            <a:spLocks noChangeArrowheads="1"/>
          </p:cNvSpPr>
          <p:nvPr/>
        </p:nvSpPr>
        <p:spPr bwMode="auto">
          <a:xfrm>
            <a:off x="3754500" y="5969000"/>
            <a:ext cx="5676900" cy="88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4-13. An example </a:t>
            </a:r>
            <a:r>
              <a:rPr lang="en-US" sz="2000" dirty="0" err="1"/>
              <a:t>i</a:t>
            </a:r>
            <a:r>
              <a:rPr lang="en-US" sz="2000" dirty="0"/>
              <a:t>-node.</a:t>
            </a:r>
          </a:p>
        </p:txBody>
      </p:sp>
    </p:spTree>
    <p:extLst>
      <p:ext uri="{BB962C8B-B14F-4D97-AF65-F5344CB8AC3E}">
        <p14:creationId xmlns:p14="http://schemas.microsoft.com/office/powerpoint/2010/main" val="170115464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6658</TotalTime>
  <Words>8140</Words>
  <Application>Microsoft Macintosh PowerPoint</Application>
  <PresentationFormat>On-screen Show (4:3)</PresentationFormat>
  <Paragraphs>1352</Paragraphs>
  <Slides>138</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138</vt:i4>
      </vt:variant>
    </vt:vector>
  </HeadingPairs>
  <TitlesOfParts>
    <vt:vector size="144" baseType="lpstr">
      <vt:lpstr>Arial</vt:lpstr>
      <vt:lpstr>Calibri</vt:lpstr>
      <vt:lpstr>Mangal</vt:lpstr>
      <vt:lpstr>ＭＳ Ｐゴシック</vt:lpstr>
      <vt:lpstr>宋体</vt:lpstr>
      <vt:lpstr>Office Theme</vt:lpstr>
      <vt:lpstr>PowerPoint Presentation</vt:lpstr>
      <vt:lpstr>PowerPoint Presentation</vt:lpstr>
      <vt:lpstr>PowerPoint Presentation</vt:lpstr>
      <vt:lpstr>Roles of An Operating System</vt:lpstr>
      <vt:lpstr>Operating System as an Extended Machine (1)</vt:lpstr>
      <vt:lpstr>PowerPoint Presentation</vt:lpstr>
      <vt:lpstr>Operating System as a Resource Manager (1) </vt:lpstr>
      <vt:lpstr>Operating System as a Resource Manager (2)</vt:lpstr>
      <vt:lpstr>PowerPoint Presentation</vt:lpstr>
      <vt:lpstr>Special Registers</vt:lpstr>
      <vt:lpstr>PowerPoint Presentation</vt:lpstr>
      <vt:lpstr>PowerPoint Presentation</vt:lpstr>
      <vt:lpstr>I/O Devices</vt:lpstr>
      <vt:lpstr>Processes/Threads</vt:lpstr>
      <vt:lpstr>Files</vt:lpstr>
      <vt:lpstr>PowerPoint Presentation</vt:lpstr>
      <vt:lpstr>Protection and Security</vt:lpstr>
      <vt:lpstr>Memory Layout </vt:lpstr>
      <vt:lpstr>PowerPoint Presentation</vt:lpstr>
      <vt:lpstr>Processes</vt:lpstr>
      <vt:lpstr>Process States </vt:lpstr>
      <vt:lpstr>Process States </vt:lpstr>
      <vt:lpstr>Threads</vt:lpstr>
      <vt:lpstr>Thread Usage (1) </vt:lpstr>
      <vt:lpstr>Thread Usage (2) </vt:lpstr>
      <vt:lpstr>Implementing Threads in User Space (1)</vt:lpstr>
      <vt:lpstr>Implementing Threads in User Space (2) </vt:lpstr>
      <vt:lpstr>Implementing Threads in User Space (3) </vt:lpstr>
      <vt:lpstr>Implementing Threads in Kernel Space (1)</vt:lpstr>
      <vt:lpstr>Implementing Threads in Kernel Space (2)</vt:lpstr>
      <vt:lpstr>Implementing Threads in Kernel Space (3)</vt:lpstr>
      <vt:lpstr>Race Conditions </vt:lpstr>
      <vt:lpstr>Critical Regions (1) </vt:lpstr>
      <vt:lpstr>Critical Regions (2) </vt:lpstr>
      <vt:lpstr>Mutual Exclusion with Busy Waiting </vt:lpstr>
      <vt:lpstr>Strict Alternation </vt:lpstr>
      <vt:lpstr>Peterson's Solution </vt:lpstr>
      <vt:lpstr>Sleep and Wakeup</vt:lpstr>
      <vt:lpstr>PowerPoint Presentation</vt:lpstr>
      <vt:lpstr>The Producer-Consumer Problem </vt:lpstr>
      <vt:lpstr>Semaphores (1)</vt:lpstr>
      <vt:lpstr>Semaphores (2)</vt:lpstr>
      <vt:lpstr>PowerPoint Presentation</vt:lpstr>
      <vt:lpstr>Mutexes</vt:lpstr>
      <vt:lpstr>Outline</vt:lpstr>
      <vt:lpstr>Scheduling</vt:lpstr>
      <vt:lpstr>Process Behavior (1) </vt:lpstr>
      <vt:lpstr>Process Behavior (2)</vt:lpstr>
      <vt:lpstr>When to Schedule</vt:lpstr>
      <vt:lpstr>Scheduling in Batch Systems (1) </vt:lpstr>
      <vt:lpstr>Scheduling in Batch Systems (2)</vt:lpstr>
      <vt:lpstr>Scheduling in Batch Systems (2)</vt:lpstr>
      <vt:lpstr>Scheduling in Batch Systems (3)</vt:lpstr>
      <vt:lpstr>Scheduling in Interactive Systems (1)</vt:lpstr>
      <vt:lpstr>Scheduling in Interactive Systems (2)  </vt:lpstr>
      <vt:lpstr>Scheduling in Interactive Systems (3) </vt:lpstr>
      <vt:lpstr>PowerPoint Presentation</vt:lpstr>
      <vt:lpstr>Outline</vt:lpstr>
      <vt:lpstr>Memory Management with Bitmaps </vt:lpstr>
      <vt:lpstr>Memory Management with Linked Lists (1)</vt:lpstr>
      <vt:lpstr>PowerPoint Presentation</vt:lpstr>
      <vt:lpstr>Memory Management with Linked Lists (3)</vt:lpstr>
      <vt:lpstr>Outline</vt:lpstr>
      <vt:lpstr>Virtual Memory</vt:lpstr>
      <vt:lpstr>Paging (1) </vt:lpstr>
      <vt:lpstr>Paging (2) </vt:lpstr>
      <vt:lpstr>Paging (3) </vt:lpstr>
      <vt:lpstr>PowerPoint Presentation</vt:lpstr>
      <vt:lpstr>PowerPoint Presentation</vt:lpstr>
      <vt:lpstr>Outline</vt:lpstr>
      <vt:lpstr>Page Replacement Algorithms </vt:lpstr>
      <vt:lpstr>Optimal Page Replacement Algorithm (OPT)</vt:lpstr>
      <vt:lpstr>Not Recently Used (NRU)</vt:lpstr>
      <vt:lpstr>First-In First-Out (FIFO)</vt:lpstr>
      <vt:lpstr>Second Chance Algorithm </vt:lpstr>
      <vt:lpstr>The Clock Page Replacement Algorithm</vt:lpstr>
      <vt:lpstr>Least Recently Used (LRU) Algorithm (1)</vt:lpstr>
      <vt:lpstr>Least Recently Used (LRU) Algorithm (2)</vt:lpstr>
      <vt:lpstr>Simulating LRU in Software – Aging Algorithm </vt:lpstr>
      <vt:lpstr>Working Set Page Replacement (1) </vt:lpstr>
      <vt:lpstr>Working Set Page Replacement (2)</vt:lpstr>
      <vt:lpstr>Summary of Page Replacement Algorithms </vt:lpstr>
      <vt:lpstr>Page Size</vt:lpstr>
      <vt:lpstr>Outline</vt:lpstr>
      <vt:lpstr>File Systems</vt:lpstr>
      <vt:lpstr>File Systems</vt:lpstr>
      <vt:lpstr>File Naming</vt:lpstr>
      <vt:lpstr>File Types (1)</vt:lpstr>
      <vt:lpstr>Directories</vt:lpstr>
      <vt:lpstr>A UNIX directory tree</vt:lpstr>
      <vt:lpstr>File System Layout</vt:lpstr>
      <vt:lpstr>Implementing Files (2)</vt:lpstr>
      <vt:lpstr>Contiguous Allocation (1)</vt:lpstr>
      <vt:lpstr>Contiguous Allocation (2)</vt:lpstr>
      <vt:lpstr>Linked List Allocation (1)</vt:lpstr>
      <vt:lpstr>Linked List Allocation (2)</vt:lpstr>
      <vt:lpstr>Linked List Allocation Using a Table in Memory (1) </vt:lpstr>
      <vt:lpstr>Linked List Allocation Using a Table in Memory (2)</vt:lpstr>
      <vt:lpstr>i-nodes</vt:lpstr>
      <vt:lpstr>i-nodes</vt:lpstr>
      <vt:lpstr>Disk Space Management: Block Size (1)</vt:lpstr>
      <vt:lpstr>PowerPoint Presentation</vt:lpstr>
      <vt:lpstr>Disk Space Management Block Size (3)</vt:lpstr>
      <vt:lpstr>Keeping Track of Free Blocks</vt:lpstr>
      <vt:lpstr>File System Backups (1)</vt:lpstr>
      <vt:lpstr>File System Backups (2)</vt:lpstr>
      <vt:lpstr>File System Performance</vt:lpstr>
      <vt:lpstr>Caching (1)</vt:lpstr>
      <vt:lpstr>Block Read Ahead</vt:lpstr>
      <vt:lpstr>Reducing Disk Arm Motion</vt:lpstr>
      <vt:lpstr>Outline</vt:lpstr>
      <vt:lpstr>The MS-DOS File System (1)</vt:lpstr>
      <vt:lpstr>The MS-DOS File System (2) </vt:lpstr>
      <vt:lpstr>The UNIX V7 File System (1)</vt:lpstr>
      <vt:lpstr>The UNIX V7 File System (2)</vt:lpstr>
      <vt:lpstr>Device Controllers</vt:lpstr>
      <vt:lpstr>Direct I/O</vt:lpstr>
      <vt:lpstr>Memory-Mapped I/O (1)</vt:lpstr>
      <vt:lpstr>Memory-Mapped I/O (2)</vt:lpstr>
      <vt:lpstr>Memory-Mapped I/O (3)</vt:lpstr>
      <vt:lpstr>Direct Memory Access (DMA)</vt:lpstr>
      <vt:lpstr>Direct Memory Access (DMA)</vt:lpstr>
      <vt:lpstr>Outline</vt:lpstr>
      <vt:lpstr>Goals of the I/O Software (1)</vt:lpstr>
      <vt:lpstr>Goals of the I/O Software (2)</vt:lpstr>
      <vt:lpstr>Readings</vt:lpstr>
      <vt:lpstr>Device Drivers (1)</vt:lpstr>
      <vt:lpstr>Device Drivers (2)</vt:lpstr>
      <vt:lpstr>Device Drivers (3)</vt:lpstr>
      <vt:lpstr>Uniform Interfacing for Device Drivers</vt:lpstr>
      <vt:lpstr>Summary of I/O Software Layers</vt:lpstr>
      <vt:lpstr>Outline</vt:lpstr>
      <vt:lpstr>Magnetic Disks</vt:lpstr>
      <vt:lpstr>Disk Drive Performance</vt:lpstr>
      <vt:lpstr>Disk Arm Scheduling Algorithms (2)</vt:lpstr>
      <vt:lpstr>Disk Arm Scheduling Algorithms (3)</vt:lpstr>
      <vt:lpstr>Clocks and Clock Hardware (1)</vt:lpstr>
      <vt:lpstr>THE END</vt:lpstr>
    </vt:vector>
  </TitlesOfParts>
  <Company>Texas Tech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Chen</dc:creator>
  <cp:lastModifiedBy>Microsoft Office User</cp:lastModifiedBy>
  <cp:revision>400</cp:revision>
  <dcterms:created xsi:type="dcterms:W3CDTF">2012-08-25T03:05:58Z</dcterms:created>
  <dcterms:modified xsi:type="dcterms:W3CDTF">2018-12-04T21:41:40Z</dcterms:modified>
</cp:coreProperties>
</file>